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85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7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02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57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8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2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82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48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7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E68D4-CE12-427C-A4C5-7C7459B3B3C7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3D97E-0D0D-48E9-B456-76C87614F9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v.scot/Publications/2015/10/516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6"/>
          <p:cNvSpPr>
            <a:spLocks noGrp="1" noChangeArrowheads="1"/>
          </p:cNvSpPr>
          <p:nvPr>
            <p:ph type="title"/>
          </p:nvPr>
        </p:nvSpPr>
        <p:spPr>
          <a:xfrm>
            <a:off x="504825" y="-108912"/>
            <a:ext cx="8229600" cy="1446550"/>
          </a:xfrm>
        </p:spPr>
        <p:txBody>
          <a:bodyPr>
            <a:spAutoFit/>
          </a:bodyPr>
          <a:lstStyle/>
          <a:p>
            <a:r>
              <a:rPr lang="en-GB" sz="4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GB" sz="2400" b="1" dirty="0" smtClean="0">
                <a:ea typeface="Calibri" pitchFamily="34" charset="0"/>
                <a:cs typeface="Calibri" pitchFamily="34" charset="0"/>
              </a:rPr>
              <a:t>Scottish Government</a:t>
            </a:r>
            <a:br>
              <a:rPr lang="en-GB" sz="2400" b="1" dirty="0" smtClean="0">
                <a:ea typeface="Calibri" pitchFamily="34" charset="0"/>
                <a:cs typeface="Calibri" pitchFamily="34" charset="0"/>
              </a:rPr>
            </a:br>
            <a:r>
              <a:rPr lang="en-GB" sz="2400" b="1" dirty="0">
                <a:ea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ea typeface="Calibri" pitchFamily="34" charset="0"/>
                <a:cs typeface="Calibri" pitchFamily="34" charset="0"/>
              </a:rPr>
              <a:t>        Health &amp; Social Care Research Strategy</a:t>
            </a:r>
            <a:br>
              <a:rPr lang="en-GB" sz="2400" b="1" dirty="0" smtClean="0">
                <a:ea typeface="Calibri" pitchFamily="34" charset="0"/>
                <a:cs typeface="Calibri" pitchFamily="34" charset="0"/>
              </a:rPr>
            </a:br>
            <a:r>
              <a:rPr lang="en-GB" sz="2400" b="1" dirty="0" smtClean="0">
                <a:ea typeface="Calibri" pitchFamily="34" charset="0"/>
                <a:cs typeface="Calibri" pitchFamily="34" charset="0"/>
              </a:rPr>
              <a:t>      2015 - 2020</a:t>
            </a:r>
          </a:p>
        </p:txBody>
      </p:sp>
      <p:pic>
        <p:nvPicPr>
          <p:cNvPr id="2051" name="Picture 4" descr="CSO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223202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712565"/>
            <a:ext cx="2733675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504825" y="5733256"/>
            <a:ext cx="84597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 b="1" dirty="0"/>
          </a:p>
          <a:p>
            <a:r>
              <a:rPr lang="en-GB" b="1" dirty="0">
                <a:hlinkClick r:id="rId4"/>
              </a:rPr>
              <a:t>http://www.gov.scot/Publications/2015/10/5164</a:t>
            </a:r>
            <a:endParaRPr lang="en-GB" b="1" dirty="0"/>
          </a:p>
          <a:p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3312368" y="174668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The ambition of this strategy is to increase the level of high-quality health research conducted in Scotland, for the health and financial benefits of our population, so that we are recognised globally as a leader in health science. </a:t>
            </a:r>
          </a:p>
        </p:txBody>
      </p:sp>
    </p:spTree>
    <p:extLst>
      <p:ext uri="{BB962C8B-B14F-4D97-AF65-F5344CB8AC3E}">
        <p14:creationId xmlns:p14="http://schemas.microsoft.com/office/powerpoint/2010/main" val="38899368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SO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223202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9792" y="620688"/>
            <a:ext cx="2984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    </a:t>
            </a:r>
            <a:r>
              <a:rPr lang="en-GB" sz="2400" b="1" dirty="0" smtClean="0">
                <a:latin typeface="+mj-lt"/>
              </a:rPr>
              <a:t>CSO Investments    </a:t>
            </a:r>
            <a:endParaRPr lang="en-GB" sz="24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844824"/>
            <a:ext cx="582076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Direct Research Funding</a:t>
            </a:r>
          </a:p>
          <a:p>
            <a:r>
              <a:rPr lang="en-GB" i="1" dirty="0" smtClean="0"/>
              <a:t>Response Mode Committees / Catalytic Grants</a:t>
            </a:r>
          </a:p>
          <a:p>
            <a:r>
              <a:rPr lang="en-GB" i="1" dirty="0" smtClean="0"/>
              <a:t>Clinical Fellowships / Charity Collaborations / Research Units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2000" b="1" dirty="0" smtClean="0"/>
          </a:p>
          <a:p>
            <a:r>
              <a:rPr lang="en-GB" sz="2000" b="1" dirty="0" smtClean="0"/>
              <a:t>UK-wide Research Funding Contribution</a:t>
            </a:r>
          </a:p>
          <a:p>
            <a:r>
              <a:rPr lang="en-GB" i="1" dirty="0" smtClean="0"/>
              <a:t>Scottish-based research access to NIHR </a:t>
            </a:r>
            <a:r>
              <a:rPr lang="en-GB" i="1" dirty="0"/>
              <a:t>f</a:t>
            </a:r>
            <a:r>
              <a:rPr lang="en-GB" i="1" dirty="0" smtClean="0"/>
              <a:t>unding streams</a:t>
            </a:r>
          </a:p>
          <a:p>
            <a:r>
              <a:rPr lang="en-GB" i="1" dirty="0" smtClean="0"/>
              <a:t>EME / HTA / HS&amp;DR / PHR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r>
              <a:rPr lang="en-GB" sz="2000" b="1" dirty="0" smtClean="0"/>
              <a:t>NHS Research Scotland Support Budget</a:t>
            </a:r>
          </a:p>
          <a:p>
            <a:r>
              <a:rPr lang="en-GB" i="1" dirty="0" smtClean="0"/>
              <a:t>Activity based allocation to NHS Boards</a:t>
            </a:r>
            <a:r>
              <a:rPr lang="en-GB" sz="2000" b="1" dirty="0" smtClean="0"/>
              <a:t>	</a:t>
            </a:r>
          </a:p>
          <a:p>
            <a:r>
              <a:rPr lang="en-GB" i="1" dirty="0" smtClean="0"/>
              <a:t>Researcher Support / NRS Fellows / CRF-type posts/</a:t>
            </a:r>
          </a:p>
          <a:p>
            <a:r>
              <a:rPr lang="en-GB" b="1" i="1" dirty="0" smtClean="0">
                <a:solidFill>
                  <a:srgbClr val="FF0000"/>
                </a:solidFill>
              </a:rPr>
              <a:t>Topic-specific Networks &amp; Specialty Groups</a:t>
            </a:r>
            <a:r>
              <a:rPr lang="en-GB" i="1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		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6012" y="1772816"/>
            <a:ext cx="633630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115616" y="3212976"/>
            <a:ext cx="633630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5616" y="4653136"/>
            <a:ext cx="633630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01478"/>
            <a:ext cx="8892000" cy="368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476672"/>
            <a:ext cx="493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NRS Topic Specific Networks and Specialty Groups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29338" y="5229200"/>
            <a:ext cx="71816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 Network Managers</a:t>
            </a:r>
          </a:p>
          <a:p>
            <a:r>
              <a:rPr lang="en-GB" dirty="0" smtClean="0"/>
              <a:t>4 Portfolio Managers</a:t>
            </a:r>
          </a:p>
          <a:p>
            <a:endParaRPr lang="en-GB" dirty="0" smtClean="0"/>
          </a:p>
          <a:p>
            <a:r>
              <a:rPr lang="en-GB" dirty="0" smtClean="0"/>
              <a:t>Total annual investment in topic specific infrastructure approx. £4.5 million</a:t>
            </a:r>
            <a:endParaRPr lang="en-GB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121" y="188640"/>
            <a:ext cx="1857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5496" y="4509120"/>
            <a:ext cx="57606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99009"/>
            <a:ext cx="71532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56" y="260663"/>
            <a:ext cx="8532000" cy="9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05003"/>
            <a:ext cx="3076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036" y="5324053"/>
            <a:ext cx="31623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0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3600" b="1" dirty="0" smtClean="0"/>
              <a:t>SHARE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5616624" cy="5616624"/>
          </a:xfrm>
        </p:spPr>
        <p:txBody>
          <a:bodyPr>
            <a:normAutofit/>
          </a:bodyPr>
          <a:lstStyle/>
          <a:p>
            <a:endParaRPr lang="en-GB" altLang="en-US" sz="2400" dirty="0" smtClean="0"/>
          </a:p>
          <a:p>
            <a:r>
              <a:rPr lang="en-GB" altLang="en-US" sz="2400" dirty="0" smtClean="0"/>
              <a:t>A register of people aged 16 or over and living in Scotland who have said they are interested in helping with medical research. </a:t>
            </a:r>
          </a:p>
          <a:p>
            <a:r>
              <a:rPr lang="en-GB" altLang="en-US" sz="2400" dirty="0" smtClean="0"/>
              <a:t>They give permission to for the NHS to check their </a:t>
            </a:r>
            <a:r>
              <a:rPr lang="en-GB" altLang="en-US" sz="2400" dirty="0"/>
              <a:t>D</a:t>
            </a:r>
            <a:r>
              <a:rPr lang="en-GB" altLang="en-US" sz="2400" dirty="0" smtClean="0"/>
              <a:t>atasets to see if they may be suitable for research projects.</a:t>
            </a:r>
          </a:p>
          <a:p>
            <a:r>
              <a:rPr lang="en-GB" altLang="en-US" sz="2400" b="1" dirty="0" smtClean="0"/>
              <a:t>Over 154,000 signed up </a:t>
            </a:r>
          </a:p>
          <a:p>
            <a:pPr marL="0" indent="0">
              <a:buNone/>
            </a:pPr>
            <a:endParaRPr lang="en-GB" altLang="en-US" sz="3600" dirty="0" smtClean="0"/>
          </a:p>
          <a:p>
            <a:endParaRPr lang="en-GB" altLang="en-US" sz="32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68" y="1492672"/>
            <a:ext cx="3262312" cy="2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ttp://clients.mtcmedia.co.uk/SHARE/logo/2/images/0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2530092" cy="178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SO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223202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9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172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       Scottish Government          Health &amp; Social Care Research Strategy       2015 - 2020</vt:lpstr>
      <vt:lpstr>PowerPoint Presentation</vt:lpstr>
      <vt:lpstr>PowerPoint Presentation</vt:lpstr>
      <vt:lpstr>PowerPoint Presentation</vt:lpstr>
      <vt:lpstr>SHARE</vt:lpstr>
    </vt:vector>
  </TitlesOfParts>
  <Company>Scottish Government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Government          Health &amp; Social Care Research Strategy       2015 - 2020</dc:title>
  <dc:creator>u415078</dc:creator>
  <cp:lastModifiedBy>Simon Cree</cp:lastModifiedBy>
  <cp:revision>8</cp:revision>
  <dcterms:created xsi:type="dcterms:W3CDTF">2017-03-23T10:42:03Z</dcterms:created>
  <dcterms:modified xsi:type="dcterms:W3CDTF">2018-03-14T09:37:14Z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A17139151</vt:lpwstr>
  </property>
  <property fmtid="{D5CDD505-2E9C-101B-9397-08002B2CF9AE}" pid="4" name="Objective-Title">
    <vt:lpwstr>AMcN - 30.03.17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2017-03-23T11:09:15Z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>
    </vt:lpwstr>
  </property>
  <property fmtid="{D5CDD505-2E9C-101B-9397-08002B2CF9AE}" pid="10" name="Objective-ModificationStamp">
    <vt:filetime>2017-03-23T12:01:11Z</vt:filetime>
  </property>
  <property fmtid="{D5CDD505-2E9C-101B-9397-08002B2CF9AE}" pid="11" name="Objective-Owner">
    <vt:lpwstr>McNair, Alan A (U415078)</vt:lpwstr>
  </property>
  <property fmtid="{D5CDD505-2E9C-101B-9397-08002B2CF9AE}" pid="12" name="Objective-Path">
    <vt:lpwstr>McNair, Alan A (U415078):Presentations: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0.2</vt:lpwstr>
  </property>
  <property fmtid="{D5CDD505-2E9C-101B-9397-08002B2CF9AE}" pid="16" name="Objective-VersionNumber">
    <vt:i4>2</vt:i4>
  </property>
  <property fmtid="{D5CDD505-2E9C-101B-9397-08002B2CF9AE}" pid="17" name="Objective-VersionComment">
    <vt:lpwstr>Version 2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Not Protectively Marked]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