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9" r:id="rId3"/>
    <p:sldId id="262" r:id="rId4"/>
    <p:sldId id="270" r:id="rId5"/>
    <p:sldId id="273" r:id="rId6"/>
    <p:sldId id="261" r:id="rId7"/>
    <p:sldId id="268" r:id="rId8"/>
  </p:sldIdLst>
  <p:sldSz cx="9144000" cy="6858000" type="screen4x3"/>
  <p:notesSz cx="666273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E4"/>
    <a:srgbClr val="0046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9CF4F-2889-4144-8715-813B66224669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2E2C7-A334-4317-988B-FDE0C1083DD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47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2E2C7-A334-4317-988B-FDE0C1083DD6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709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Includes Funding and Support (use live link)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2E2C7-A334-4317-988B-FDE0C1083DD6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44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79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3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0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7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9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8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4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9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6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0C539-4A8D-7D4C-82CA-13716191810B}" type="datetimeFigureOut">
              <a:rPr lang="en-US" smtClean="0"/>
              <a:pPr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C437B-879E-4D4F-B238-900782D98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hr.ac.uk/funding-and-support/study-support-service/eligibility-for-nihr-suppor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hsresearchscotland.org.uk/education-and-funding/funding-for-nhs-research-infrastructur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o.scot.nhs.uk/" TargetMode="External"/><Relationship Id="rId5" Type="http://schemas.openxmlformats.org/officeDocument/2006/relationships/hyperlink" Target="https://www.nhsresearchscotland.org.uk/" TargetMode="External"/><Relationship Id="rId4" Type="http://schemas.openxmlformats.org/officeDocument/2006/relationships/hyperlink" Target="http://www.nihr.ac.uk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352"/>
            <a:ext cx="9144000" cy="65236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8947" y="3272155"/>
            <a:ext cx="734610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9pPr>
          </a:lstStyle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3600" dirty="0" smtClean="0">
                <a:solidFill>
                  <a:srgbClr val="00468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kumimoji="0" lang="en-GB" sz="6000" b="0" i="0" u="none" strike="noStrike" cap="none" spc="0" normalizeH="0" baseline="0" dirty="0">
              <a:ln>
                <a:noFill/>
              </a:ln>
              <a:solidFill>
                <a:srgbClr val="004685"/>
              </a:solidFill>
              <a:effectLst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Avenir Light"/>
            </a:endParaRPr>
          </a:p>
        </p:txBody>
      </p:sp>
      <p:sp>
        <p:nvSpPr>
          <p:cNvPr id="7" name="TextBox 13"/>
          <p:cNvSpPr txBox="1"/>
          <p:nvPr/>
        </p:nvSpPr>
        <p:spPr>
          <a:xfrm>
            <a:off x="898947" y="2210884"/>
            <a:ext cx="7346106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venir Light"/>
              </a:defRPr>
            </a:lvl9pPr>
          </a:lstStyle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7200" b="1" i="0" u="none" strike="noStrike" cap="none" spc="0" normalizeH="0" baseline="0" dirty="0">
              <a:ln>
                <a:noFill/>
              </a:ln>
              <a:solidFill>
                <a:srgbClr val="004685"/>
              </a:solidFill>
              <a:effectLst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Avenir Ligh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2566928"/>
            <a:ext cx="75592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NHS Research Scotland:  Eligibility</a:t>
            </a:r>
            <a:endParaRPr lang="en-GB" sz="3200" dirty="0"/>
          </a:p>
        </p:txBody>
      </p:sp>
      <p:sp>
        <p:nvSpPr>
          <p:cNvPr id="9" name="Rectangle 8"/>
          <p:cNvSpPr/>
          <p:nvPr/>
        </p:nvSpPr>
        <p:spPr>
          <a:xfrm>
            <a:off x="4946573" y="3605579"/>
            <a:ext cx="40266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Sharon Southern</a:t>
            </a:r>
          </a:p>
          <a:p>
            <a:pPr algn="r"/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NRS Portfolio Performance Manager (North Node)</a:t>
            </a:r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78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429"/>
            <a:ext cx="9144000" cy="64225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1518" y="1972019"/>
            <a:ext cx="6422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399142" y="2787267"/>
            <a:ext cx="5458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42390" y="1510354"/>
            <a:ext cx="7686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NHS Research Scotland (NRS) follows NIHR guidance on recruitment and eligibility,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765671" y="2203374"/>
            <a:ext cx="792112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hlinkClick r:id="rId3"/>
              </a:rPr>
              <a:t>http://www.nihr.ac.uk/funding-and-support/study-support-service/eligibility-for-nihr-support/</a:t>
            </a:r>
            <a:endParaRPr lang="en-GB" sz="1600" dirty="0" smtClean="0"/>
          </a:p>
          <a:p>
            <a:endParaRPr lang="en-GB" sz="1600" dirty="0" smtClean="0"/>
          </a:p>
          <a:p>
            <a:pPr>
              <a:lnSpc>
                <a:spcPct val="160000"/>
              </a:lnSpc>
            </a:pPr>
            <a:r>
              <a:rPr lang="en-GB" dirty="0" smtClean="0"/>
              <a:t>For addition to the Central Portfolio Management System (CPMS),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GB" dirty="0" smtClean="0"/>
              <a:t>  the funder must be eligible or adopted determined by the funding stream and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     assessment of the funder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                 CSO Eligible Funders List,</a:t>
            </a:r>
          </a:p>
          <a:p>
            <a:pPr>
              <a:lnSpc>
                <a:spcPct val="160000"/>
              </a:lnSpc>
            </a:pPr>
            <a:r>
              <a:rPr lang="en-GB" sz="1600" dirty="0" smtClean="0"/>
              <a:t> </a:t>
            </a:r>
            <a:r>
              <a:rPr lang="en-GB" sz="1600" dirty="0" smtClean="0">
                <a:hlinkClick r:id="rId4"/>
              </a:rPr>
              <a:t>https://www.nhsresearchscotland.org.uk/education-and-funding/funding-for-nhs- research-infrastructure</a:t>
            </a:r>
            <a:endParaRPr lang="en-GB" sz="1600" dirty="0" smtClean="0"/>
          </a:p>
          <a:p>
            <a:pPr>
              <a:lnSpc>
                <a:spcPct val="160000"/>
              </a:lnSpc>
            </a:pPr>
            <a:endParaRPr lang="en-GB" sz="1600" dirty="0" smtClean="0">
              <a:solidFill>
                <a:srgbClr val="C0000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429"/>
            <a:ext cx="9144000" cy="642257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99142" y="2787267"/>
            <a:ext cx="5458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66329" y="1740665"/>
            <a:ext cx="7463271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60000"/>
              </a:lnSpc>
              <a:buFont typeface="Wingdings" pitchFamily="2" charset="2"/>
              <a:buChar char="Ø"/>
            </a:pPr>
            <a:r>
              <a:rPr lang="en-GB" sz="1600" dirty="0" smtClean="0"/>
              <a:t>  </a:t>
            </a:r>
            <a:r>
              <a:rPr lang="en-GB" dirty="0" smtClean="0"/>
              <a:t>the study must answer the definition of a research question  The definition used by the Department of Health is;</a:t>
            </a:r>
          </a:p>
          <a:p>
            <a:pPr algn="ctr">
              <a:lnSpc>
                <a:spcPct val="160000"/>
              </a:lnSpc>
            </a:pPr>
            <a:r>
              <a:rPr lang="en-GB" dirty="0" smtClean="0"/>
              <a:t>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“The attempt to derive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generalisable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new knowledge by addressing clearly defined questions with systematic and rigorous methods.”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GB" dirty="0" smtClean="0"/>
              <a:t> recruitment must be provided by informed consent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                  -  a study participant is counted if they have provided informed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                     consent and 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                  -  count towards the sample size of a study as set out in a study</a:t>
            </a:r>
          </a:p>
          <a:p>
            <a:pPr>
              <a:lnSpc>
                <a:spcPct val="160000"/>
              </a:lnSpc>
            </a:pPr>
            <a:r>
              <a:rPr lang="en-GB" dirty="0" smtClean="0"/>
              <a:t>                     protocol</a:t>
            </a:r>
          </a:p>
        </p:txBody>
      </p:sp>
    </p:spTree>
    <p:extLst>
      <p:ext uri="{BB962C8B-B14F-4D97-AF65-F5344CB8AC3E}">
        <p14:creationId xmlns:p14="http://schemas.microsoft.com/office/powerpoint/2010/main" val="2761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429"/>
            <a:ext cx="9144000" cy="64225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38969" y="897094"/>
            <a:ext cx="6973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rgbClr val="00468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Central Portfolio Management System (CPMS)</a:t>
            </a:r>
            <a:endParaRPr lang="en-GB" sz="2400" b="1" dirty="0">
              <a:solidFill>
                <a:srgbClr val="00468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1518" y="1972019"/>
            <a:ext cx="6422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399142" y="2787267"/>
            <a:ext cx="5458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94911" y="1839817"/>
            <a:ext cx="8091889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smtClean="0"/>
              <a:t> CPMS is a single, cloud based, information management system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      holding the UK portfolios’ replacing the UKCRN</a:t>
            </a:r>
          </a:p>
          <a:p>
            <a:pPr>
              <a:lnSpc>
                <a:spcPct val="150000"/>
              </a:lnSpc>
            </a:pPr>
            <a:endParaRPr lang="en-GB" sz="8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smtClean="0"/>
              <a:t>  Inclusion benefits include expert advice, site selection, NHS Service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     Support resources, active performance monitoring including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     recruitment to time and target, training and ISRCTN registration</a:t>
            </a:r>
          </a:p>
          <a:p>
            <a:pPr>
              <a:lnSpc>
                <a:spcPct val="150000"/>
              </a:lnSpc>
            </a:pPr>
            <a:endParaRPr lang="en-GB" sz="8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smtClean="0"/>
              <a:t>  Recruitment is linked to Health Board funding,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                 -  encouraging recruitment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                 -  Incentivise Health Boards based on activity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632"/>
            <a:ext cx="9144000" cy="64225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38969" y="897094"/>
            <a:ext cx="6973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rgbClr val="00468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Central Portfolio Management System (CPMS)</a:t>
            </a:r>
            <a:endParaRPr lang="en-GB" sz="2400" b="1" dirty="0">
              <a:solidFill>
                <a:srgbClr val="00468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1518" y="1972019"/>
            <a:ext cx="6422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399142" y="2787267"/>
            <a:ext cx="5458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94912" y="1972019"/>
            <a:ext cx="793214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Questions that need to be considered for a study to be deemed eligible,</a:t>
            </a:r>
          </a:p>
          <a:p>
            <a:pPr>
              <a:lnSpc>
                <a:spcPct val="150000"/>
              </a:lnSpc>
            </a:pPr>
            <a:endParaRPr lang="en-GB" sz="8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smtClean="0"/>
              <a:t>  Is the study of clear value to the NHS?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dirty="0" smtClean="0"/>
              <a:t>  Does the study take appropriate account of the priorities, needs and realities of the NHS?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GB" sz="800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Both questions need to be addressed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1398"/>
            <a:ext cx="9144000" cy="64225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89612" y="435429"/>
            <a:ext cx="502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rgbClr val="00468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Useful Links</a:t>
            </a:r>
            <a:endParaRPr lang="en-GB" sz="2400" b="1" dirty="0">
              <a:solidFill>
                <a:srgbClr val="00468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1518" y="2222786"/>
            <a:ext cx="2105000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hlinkClick r:id="rId4"/>
              </a:rPr>
              <a:t>http://www.nihr.ac.uk/</a:t>
            </a:r>
            <a:endParaRPr lang="en-GB" sz="1600" dirty="0" smtClean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59316" y="1751682"/>
            <a:ext cx="4608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National Institute for Health Research (NIHR)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59317" y="2869117"/>
            <a:ext cx="248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NHS Research Scotland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14530" y="3343352"/>
            <a:ext cx="367408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hlinkClick r:id="rId5"/>
              </a:rPr>
              <a:t>https://www.nhsresearchscotland.org.uk/</a:t>
            </a:r>
            <a:endParaRPr lang="en-GB" sz="1600" dirty="0" smtClean="0"/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59318" y="3989683"/>
            <a:ext cx="286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Chief Scientist Office (CSO)</a:t>
            </a:r>
            <a:endParaRPr lang="en-GB" b="1" dirty="0"/>
          </a:p>
        </p:txBody>
      </p:sp>
      <p:sp>
        <p:nvSpPr>
          <p:cNvPr id="13" name="Rectangle 12"/>
          <p:cNvSpPr/>
          <p:nvPr/>
        </p:nvSpPr>
        <p:spPr>
          <a:xfrm>
            <a:off x="1014530" y="4544834"/>
            <a:ext cx="2572756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hlinkClick r:id="rId6"/>
              </a:rPr>
              <a:t>http://www.cso.scot.nhs.uk/</a:t>
            </a:r>
            <a:endParaRPr lang="en-GB" sz="16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429"/>
            <a:ext cx="9144000" cy="64225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89612" y="435429"/>
            <a:ext cx="5022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b="1" dirty="0" smtClean="0">
                <a:solidFill>
                  <a:srgbClr val="00468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  <a:endParaRPr lang="en-GB" sz="3600" b="1" dirty="0">
              <a:solidFill>
                <a:srgbClr val="00468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350</Words>
  <Application>Microsoft Office PowerPoint</Application>
  <PresentationFormat>On-screen Show (4:3)</PresentationFormat>
  <Paragraphs>63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Avenir Light</vt:lpstr>
      <vt:lpstr>Calibri</vt:lpstr>
      <vt:lpstr>Open Sans</vt:lpstr>
      <vt:lpstr>Wingdings</vt:lpstr>
      <vt:lpstr>Office Theme</vt:lpstr>
      <vt:lpstr> </vt:lpstr>
      <vt:lpstr> </vt:lpstr>
      <vt:lpstr> </vt:lpstr>
      <vt:lpstr> </vt:lpstr>
      <vt:lpstr> </vt:lpstr>
      <vt:lpstr> </vt:lpstr>
      <vt:lpstr> </vt:lpstr>
    </vt:vector>
  </TitlesOfParts>
  <Company>Kall Kwik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 5</dc:creator>
  <cp:lastModifiedBy>Simon Cree</cp:lastModifiedBy>
  <cp:revision>38</cp:revision>
  <dcterms:created xsi:type="dcterms:W3CDTF">2016-04-04T14:24:19Z</dcterms:created>
  <dcterms:modified xsi:type="dcterms:W3CDTF">2018-03-14T09:36:05Z</dcterms:modified>
</cp:coreProperties>
</file>