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0" r:id="rId3"/>
    <p:sldId id="264" r:id="rId4"/>
    <p:sldId id="261" r:id="rId5"/>
    <p:sldId id="262" r:id="rId6"/>
    <p:sldId id="265" r:id="rId7"/>
    <p:sldId id="267" r:id="rId8"/>
    <p:sldId id="269" r:id="rId9"/>
    <p:sldId id="268" r:id="rId10"/>
    <p:sldId id="271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1E4"/>
    <a:srgbClr val="0046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0C539-4A8D-7D4C-82CA-13716191810B}" type="datetimeFigureOut">
              <a:rPr lang="en-US" smtClean="0"/>
              <a:pPr/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C437B-879E-4D4F-B238-900782D987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979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0C539-4A8D-7D4C-82CA-13716191810B}" type="datetimeFigureOut">
              <a:rPr lang="en-US" smtClean="0"/>
              <a:pPr/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C437B-879E-4D4F-B238-900782D987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132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0C539-4A8D-7D4C-82CA-13716191810B}" type="datetimeFigureOut">
              <a:rPr lang="en-US" smtClean="0"/>
              <a:pPr/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C437B-879E-4D4F-B238-900782D987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608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0C539-4A8D-7D4C-82CA-13716191810B}" type="datetimeFigureOut">
              <a:rPr lang="en-US" smtClean="0"/>
              <a:pPr/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C437B-879E-4D4F-B238-900782D987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773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0C539-4A8D-7D4C-82CA-13716191810B}" type="datetimeFigureOut">
              <a:rPr lang="en-US" smtClean="0"/>
              <a:pPr/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C437B-879E-4D4F-B238-900782D987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799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0C539-4A8D-7D4C-82CA-13716191810B}" type="datetimeFigureOut">
              <a:rPr lang="en-US" smtClean="0"/>
              <a:pPr/>
              <a:t>4/30/2019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C437B-879E-4D4F-B238-900782D987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580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0C539-4A8D-7D4C-82CA-13716191810B}" type="datetimeFigureOut">
              <a:rPr lang="en-US" smtClean="0"/>
              <a:pPr/>
              <a:t>4/30/2019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C437B-879E-4D4F-B238-900782D987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96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0C539-4A8D-7D4C-82CA-13716191810B}" type="datetimeFigureOut">
              <a:rPr lang="en-US" smtClean="0"/>
              <a:pPr/>
              <a:t>4/30/2019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C437B-879E-4D4F-B238-900782D987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46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0C539-4A8D-7D4C-82CA-13716191810B}" type="datetimeFigureOut">
              <a:rPr lang="en-US" smtClean="0"/>
              <a:pPr/>
              <a:t>4/30/2019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C437B-879E-4D4F-B238-900782D987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048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0C539-4A8D-7D4C-82CA-13716191810B}" type="datetimeFigureOut">
              <a:rPr lang="en-US" smtClean="0"/>
              <a:pPr/>
              <a:t>4/30/2019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C437B-879E-4D4F-B238-900782D987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390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0C539-4A8D-7D4C-82CA-13716191810B}" type="datetimeFigureOut">
              <a:rPr lang="en-US" smtClean="0"/>
              <a:pPr/>
              <a:t>4/30/2019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C437B-879E-4D4F-B238-900782D987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363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10C539-4A8D-7D4C-82CA-13716191810B}" type="datetimeFigureOut">
              <a:rPr lang="en-US" smtClean="0"/>
              <a:pPr/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9C437B-879E-4D4F-B238-900782D987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29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usan.Shenkin@ed.ac.uk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hyperlink" Target="https://www.registerforshare.org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ageingscotland@ed.ac.uk" TargetMode="External"/><Relationship Id="rId5" Type="http://schemas.openxmlformats.org/officeDocument/2006/relationships/hyperlink" Target="http://www.registerforshare.org/" TargetMode="Externa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Picture 4" descr="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8626"/>
            <a:ext cx="9144000" cy="65236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98947" y="3718991"/>
            <a:ext cx="7346106" cy="127214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50800" tIns="50800" rIns="50800" bIns="50800" numCol="1" spcCol="38100" rtlCol="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0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Light"/>
              </a:defRPr>
            </a:lvl1pPr>
            <a:lvl2pPr marL="0" marR="0" indent="228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0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Light"/>
              </a:defRPr>
            </a:lvl2pPr>
            <a:lvl3pPr marL="0" marR="0" indent="457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0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Light"/>
              </a:defRPr>
            </a:lvl3pPr>
            <a:lvl4pPr marL="0" marR="0" indent="685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0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Light"/>
              </a:defRPr>
            </a:lvl4pPr>
            <a:lvl5pPr marL="0" marR="0" indent="9144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0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Light"/>
              </a:defRPr>
            </a:lvl5pPr>
            <a:lvl6pPr marL="0" marR="0" indent="11430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0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Light"/>
              </a:defRPr>
            </a:lvl6pPr>
            <a:lvl7pPr marL="0" marR="0" indent="1371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0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Light"/>
              </a:defRPr>
            </a:lvl7pPr>
            <a:lvl8pPr marL="0" marR="0" indent="1600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0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Light"/>
              </a:defRPr>
            </a:lvl8pPr>
            <a:lvl9pPr marL="0" marR="0" indent="1828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0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Light"/>
              </a:defRPr>
            </a:lvl9pPr>
          </a:lstStyle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2800" dirty="0" smtClean="0">
                <a:solidFill>
                  <a:srgbClr val="00468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Dr Susan Shenkin </a:t>
            </a: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2800" dirty="0" smtClean="0">
                <a:solidFill>
                  <a:srgbClr val="00468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NRS Ageing Specialty Lead</a:t>
            </a: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spc="0" normalizeH="0" baseline="0" dirty="0" smtClean="0">
                <a:ln>
                  <a:noFill/>
                </a:ln>
                <a:solidFill>
                  <a:srgbClr val="004685"/>
                </a:solidFill>
                <a:effectLst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venir Light"/>
                <a:hlinkClick r:id="rId3"/>
              </a:rPr>
              <a:t>Susan.Shenkin@ed.ac.uk</a:t>
            </a:r>
            <a:r>
              <a:rPr kumimoji="0" lang="en-GB" sz="1800" b="0" i="0" u="none" strike="noStrike" cap="none" spc="0" normalizeH="0" dirty="0" smtClean="0">
                <a:ln>
                  <a:noFill/>
                </a:ln>
                <a:solidFill>
                  <a:srgbClr val="004685"/>
                </a:solidFill>
                <a:effectLst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venir Light"/>
              </a:rPr>
              <a:t>      @</a:t>
            </a:r>
            <a:r>
              <a:rPr kumimoji="0" lang="en-GB" sz="1800" b="0" i="0" u="none" strike="noStrike" cap="none" spc="0" normalizeH="0" dirty="0" err="1" smtClean="0">
                <a:ln>
                  <a:noFill/>
                </a:ln>
                <a:solidFill>
                  <a:srgbClr val="004685"/>
                </a:solidFill>
                <a:effectLst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venir Light"/>
              </a:rPr>
              <a:t>SusanShenkin</a:t>
            </a:r>
            <a:endParaRPr kumimoji="0" lang="en-GB" sz="3600" b="0" i="0" u="none" strike="noStrike" cap="none" spc="0" normalizeH="0" baseline="0" dirty="0">
              <a:ln>
                <a:noFill/>
              </a:ln>
              <a:solidFill>
                <a:srgbClr val="004685"/>
              </a:solidFill>
              <a:effectLst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Avenir Light"/>
            </a:endParaRPr>
          </a:p>
        </p:txBody>
      </p:sp>
      <p:sp>
        <p:nvSpPr>
          <p:cNvPr id="7" name="TextBox 13"/>
          <p:cNvSpPr txBox="1"/>
          <p:nvPr/>
        </p:nvSpPr>
        <p:spPr>
          <a:xfrm>
            <a:off x="898947" y="2026974"/>
            <a:ext cx="7346106" cy="145680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50800" tIns="50800" rIns="50800" bIns="50800" numCol="1" spcCol="38100" rtlCol="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0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Light"/>
              </a:defRPr>
            </a:lvl1pPr>
            <a:lvl2pPr marL="0" marR="0" indent="228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0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Light"/>
              </a:defRPr>
            </a:lvl2pPr>
            <a:lvl3pPr marL="0" marR="0" indent="457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0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Light"/>
              </a:defRPr>
            </a:lvl3pPr>
            <a:lvl4pPr marL="0" marR="0" indent="685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0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Light"/>
              </a:defRPr>
            </a:lvl4pPr>
            <a:lvl5pPr marL="0" marR="0" indent="9144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0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Light"/>
              </a:defRPr>
            </a:lvl5pPr>
            <a:lvl6pPr marL="0" marR="0" indent="11430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0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Light"/>
              </a:defRPr>
            </a:lvl6pPr>
            <a:lvl7pPr marL="0" marR="0" indent="1371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0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Light"/>
              </a:defRPr>
            </a:lvl7pPr>
            <a:lvl8pPr marL="0" marR="0" indent="1600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0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Light"/>
              </a:defRPr>
            </a:lvl8pPr>
            <a:lvl9pPr marL="0" marR="0" indent="1828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0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Light"/>
              </a:defRPr>
            </a:lvl9pPr>
          </a:lstStyle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4400" b="1" dirty="0" smtClean="0">
                <a:solidFill>
                  <a:srgbClr val="00468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Introduction to NRS…</a:t>
            </a: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4400" b="1" dirty="0" smtClean="0">
                <a:solidFill>
                  <a:srgbClr val="00468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 how to get involved</a:t>
            </a:r>
            <a:endParaRPr kumimoji="0" lang="en-GB" sz="7200" b="1" i="0" u="none" strike="noStrike" cap="none" spc="0" normalizeH="0" baseline="0" dirty="0">
              <a:ln>
                <a:noFill/>
              </a:ln>
              <a:solidFill>
                <a:srgbClr val="004685"/>
              </a:solidFill>
              <a:effectLst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Avenir Light"/>
            </a:endParaRPr>
          </a:p>
        </p:txBody>
      </p:sp>
    </p:spTree>
    <p:extLst>
      <p:ext uri="{BB962C8B-B14F-4D97-AF65-F5344CB8AC3E}">
        <p14:creationId xmlns:p14="http://schemas.microsoft.com/office/powerpoint/2010/main" val="2507783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NRS-pp template base.jp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446862"/>
            <a:ext cx="9144000" cy="6428620"/>
          </a:xfrm>
          <a:prstGeom prst="rect">
            <a:avLst/>
          </a:prstGeom>
          <a:ln w="12700">
            <a:miter lim="400000"/>
          </a:ln>
        </p:spPr>
      </p:pic>
      <p:sp>
        <p:nvSpPr>
          <p:cNvPr id="156" name="Shape 156"/>
          <p:cNvSpPr/>
          <p:nvPr/>
        </p:nvSpPr>
        <p:spPr>
          <a:xfrm>
            <a:off x="5629574" y="6545461"/>
            <a:ext cx="3255465" cy="494168"/>
          </a:xfrm>
          <a:prstGeom prst="rect">
            <a:avLst/>
          </a:prstGeom>
          <a:ln w="12700">
            <a:solidFill>
              <a:schemeClr val="accent2">
                <a:satOff val="44164"/>
                <a:lumOff val="14231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>
            <a:normAutofit/>
          </a:bodyPr>
          <a:lstStyle/>
          <a:p>
            <a:pPr algn="r" defTabSz="128583">
              <a:lnSpc>
                <a:spcPct val="120000"/>
              </a:lnSpc>
              <a:spcBef>
                <a:spcPts val="2039"/>
              </a:spcBef>
              <a:tabLst>
                <a:tab pos="642915" algn="l"/>
              </a:tabLst>
              <a:defRPr sz="1500"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1055" dirty="0"/>
              <a:t>www.nrs.org.uk   </a:t>
            </a:r>
            <a:r>
              <a:rPr sz="1055" baseline="-36666" dirty="0"/>
              <a:t> </a:t>
            </a:r>
            <a:r>
              <a:rPr sz="1055" baseline="-13333" dirty="0"/>
              <a:t> </a:t>
            </a:r>
            <a:r>
              <a:rPr sz="1055" dirty="0"/>
              <a:t>@</a:t>
            </a:r>
            <a:r>
              <a:rPr sz="1055" dirty="0" err="1"/>
              <a:t>NHSResearchScot</a:t>
            </a:r>
            <a:endParaRPr sz="1055" dirty="0"/>
          </a:p>
        </p:txBody>
      </p:sp>
      <p:pic>
        <p:nvPicPr>
          <p:cNvPr id="157" name="NRS-logo.png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361653" y="410766"/>
            <a:ext cx="1277271" cy="1140589"/>
          </a:xfrm>
          <a:prstGeom prst="rect">
            <a:avLst/>
          </a:prstGeom>
          <a:ln w="12700">
            <a:miter lim="400000"/>
          </a:ln>
        </p:spPr>
      </p:pic>
      <p:pic>
        <p:nvPicPr>
          <p:cNvPr id="158" name="image 3.jpg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3906446" y="-385728"/>
            <a:ext cx="5384717" cy="3227792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TextBox 7"/>
          <p:cNvSpPr txBox="1"/>
          <p:nvPr/>
        </p:nvSpPr>
        <p:spPr>
          <a:xfrm>
            <a:off x="1734494" y="4258608"/>
            <a:ext cx="60287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rgbClr val="00468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Susan.Shenkin@ed.ac.uk</a:t>
            </a:r>
            <a:endParaRPr lang="en-GB" sz="2000" b="1" dirty="0">
              <a:solidFill>
                <a:srgbClr val="00468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9109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Picture 4" descr="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5429"/>
            <a:ext cx="9144000" cy="642257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89612" y="435429"/>
            <a:ext cx="5022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600" b="1" dirty="0" smtClean="0">
                <a:solidFill>
                  <a:srgbClr val="00468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Title</a:t>
            </a:r>
            <a:endParaRPr lang="en-GB" sz="3600" b="1" dirty="0">
              <a:solidFill>
                <a:srgbClr val="00468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186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7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NRS-pp template base.jp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446862"/>
            <a:ext cx="9144000" cy="6428620"/>
          </a:xfrm>
          <a:prstGeom prst="rect">
            <a:avLst/>
          </a:prstGeom>
          <a:ln w="12700">
            <a:miter lim="400000"/>
          </a:ln>
        </p:spPr>
      </p:pic>
      <p:sp>
        <p:nvSpPr>
          <p:cNvPr id="163" name="Shape 163"/>
          <p:cNvSpPr/>
          <p:nvPr/>
        </p:nvSpPr>
        <p:spPr>
          <a:xfrm>
            <a:off x="5629574" y="6545461"/>
            <a:ext cx="3255465" cy="494168"/>
          </a:xfrm>
          <a:prstGeom prst="rect">
            <a:avLst/>
          </a:prstGeom>
          <a:ln w="12700">
            <a:solidFill>
              <a:schemeClr val="accent2">
                <a:satOff val="44164"/>
                <a:lumOff val="14231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>
            <a:normAutofit/>
          </a:bodyPr>
          <a:lstStyle/>
          <a:p>
            <a:pPr algn="r" defTabSz="128583">
              <a:lnSpc>
                <a:spcPct val="120000"/>
              </a:lnSpc>
              <a:spcBef>
                <a:spcPts val="2039"/>
              </a:spcBef>
              <a:tabLst>
                <a:tab pos="642915" algn="l"/>
              </a:tabLst>
              <a:defRPr sz="1500"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1055"/>
              <a:t>www.nrs.org.uk   </a:t>
            </a:r>
            <a:r>
              <a:rPr sz="1055" baseline="-36666"/>
              <a:t> </a:t>
            </a:r>
            <a:r>
              <a:rPr sz="1055" baseline="-13333"/>
              <a:t> </a:t>
            </a:r>
            <a:r>
              <a:rPr sz="1055"/>
              <a:t>@NHSResearchScot</a:t>
            </a:r>
          </a:p>
        </p:txBody>
      </p:sp>
      <p:pic>
        <p:nvPicPr>
          <p:cNvPr id="164" name="NRS-logo.png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361653" y="410766"/>
            <a:ext cx="1277271" cy="1140589"/>
          </a:xfrm>
          <a:prstGeom prst="rect">
            <a:avLst/>
          </a:prstGeom>
          <a:ln w="12700">
            <a:miter lim="400000"/>
          </a:ln>
        </p:spPr>
      </p:pic>
      <p:pic>
        <p:nvPicPr>
          <p:cNvPr id="165" name="image 4.jpg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3922228" y="-379512"/>
            <a:ext cx="5431620" cy="3255908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063" y="2377729"/>
            <a:ext cx="5197078" cy="302046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96812" y="2984770"/>
            <a:ext cx="2057400" cy="11525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65649" y="4156930"/>
            <a:ext cx="3401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hlinkClick r:id="rId7"/>
              </a:rPr>
              <a:t>https://www.registerforshare.org/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0115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NRS-pp template base.jp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" y="0"/>
            <a:ext cx="9143999" cy="6875482"/>
          </a:xfrm>
          <a:prstGeom prst="rect">
            <a:avLst/>
          </a:prstGeom>
          <a:ln w="12700">
            <a:miter lim="400000"/>
          </a:ln>
        </p:spPr>
      </p:pic>
      <p:sp>
        <p:nvSpPr>
          <p:cNvPr id="170" name="Shape 170"/>
          <p:cNvSpPr/>
          <p:nvPr/>
        </p:nvSpPr>
        <p:spPr>
          <a:xfrm>
            <a:off x="5673164" y="6516553"/>
            <a:ext cx="3255465" cy="341447"/>
          </a:xfrm>
          <a:prstGeom prst="rect">
            <a:avLst/>
          </a:prstGeom>
          <a:ln w="12700">
            <a:solidFill>
              <a:schemeClr val="accent2">
                <a:satOff val="44164"/>
                <a:lumOff val="14231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>
            <a:normAutofit/>
          </a:bodyPr>
          <a:lstStyle/>
          <a:p>
            <a:pPr defTabSz="128583">
              <a:lnSpc>
                <a:spcPct val="120000"/>
              </a:lnSpc>
              <a:spcBef>
                <a:spcPts val="2039"/>
              </a:spcBef>
              <a:tabLst>
                <a:tab pos="642915" algn="l"/>
              </a:tabLst>
              <a:defRPr sz="1500"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1055" dirty="0"/>
              <a:t>www.nrs.org.uk   </a:t>
            </a:r>
            <a:r>
              <a:rPr sz="1055" baseline="-36666" dirty="0"/>
              <a:t> </a:t>
            </a:r>
            <a:r>
              <a:rPr sz="1055" baseline="-13333" dirty="0"/>
              <a:t> </a:t>
            </a:r>
            <a:r>
              <a:rPr sz="1055" dirty="0"/>
              <a:t>@</a:t>
            </a:r>
            <a:r>
              <a:rPr sz="1055" dirty="0" err="1"/>
              <a:t>NHSResearchScot</a:t>
            </a:r>
            <a:endParaRPr sz="1055" dirty="0"/>
          </a:p>
        </p:txBody>
      </p:sp>
      <p:pic>
        <p:nvPicPr>
          <p:cNvPr id="171" name="NRS-logo.png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361653" y="410766"/>
            <a:ext cx="1277271" cy="1140589"/>
          </a:xfrm>
          <a:prstGeom prst="rect">
            <a:avLst/>
          </a:prstGeom>
          <a:ln w="12700">
            <a:miter lim="400000"/>
          </a:ln>
        </p:spPr>
      </p:pic>
      <p:pic>
        <p:nvPicPr>
          <p:cNvPr id="172" name="image 5.jpg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3717772" y="0"/>
            <a:ext cx="5426228" cy="3252676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TextBox 9"/>
          <p:cNvSpPr txBox="1"/>
          <p:nvPr/>
        </p:nvSpPr>
        <p:spPr>
          <a:xfrm>
            <a:off x="464344" y="3462977"/>
            <a:ext cx="5165231" cy="8510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defTabSz="410751" hangingPunct="0"/>
            <a:r>
              <a:rPr lang="en-GB" sz="2531" dirty="0" smtClean="0">
                <a:solidFill>
                  <a:srgbClr val="00468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Specialty Lead: Susan Shenkin</a:t>
            </a:r>
          </a:p>
          <a:p>
            <a:pPr defTabSz="410751" hangingPunct="0"/>
            <a:r>
              <a:rPr lang="en-GB" sz="2531" dirty="0" smtClean="0">
                <a:solidFill>
                  <a:srgbClr val="00468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venir Light"/>
              </a:rPr>
              <a:t>Performance Manager: Sharon Southern</a:t>
            </a:r>
            <a:endParaRPr lang="en-GB" sz="4219" dirty="0">
              <a:solidFill>
                <a:srgbClr val="00468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Avenir Ligh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4344" y="2681291"/>
            <a:ext cx="5165231" cy="54829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defTabSz="410751" hangingPunct="0"/>
            <a:r>
              <a:rPr lang="en-GB" sz="3094" b="1" dirty="0" smtClean="0">
                <a:solidFill>
                  <a:srgbClr val="00468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Ageing Specialty Group</a:t>
            </a:r>
            <a:endParaRPr lang="en-GB" sz="5062" b="1" dirty="0">
              <a:solidFill>
                <a:srgbClr val="00468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Avenir Light"/>
            </a:endParaRPr>
          </a:p>
        </p:txBody>
      </p:sp>
    </p:spTree>
    <p:extLst>
      <p:ext uri="{BB962C8B-B14F-4D97-AF65-F5344CB8AC3E}">
        <p14:creationId xmlns:p14="http://schemas.microsoft.com/office/powerpoint/2010/main" val="1306332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Picture 4" descr="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5429"/>
            <a:ext cx="9144000" cy="642257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89612" y="435429"/>
            <a:ext cx="5022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600" b="1" dirty="0" smtClean="0">
                <a:solidFill>
                  <a:srgbClr val="00468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Title</a:t>
            </a:r>
            <a:endParaRPr lang="en-GB" sz="3600" b="1" dirty="0">
              <a:solidFill>
                <a:srgbClr val="00468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892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48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Picture 4" descr="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5429"/>
            <a:ext cx="9144000" cy="642257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89612" y="435429"/>
            <a:ext cx="5022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600" b="1" dirty="0" smtClean="0">
                <a:solidFill>
                  <a:srgbClr val="00468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Title</a:t>
            </a:r>
            <a:endParaRPr lang="en-GB" sz="3600" b="1" dirty="0">
              <a:solidFill>
                <a:srgbClr val="00468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016" y="0"/>
            <a:ext cx="8263968" cy="6419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484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Picture 4" descr="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5429"/>
            <a:ext cx="9144000" cy="642257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74720" y="435429"/>
            <a:ext cx="54372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600" b="1" dirty="0" smtClean="0">
                <a:solidFill>
                  <a:srgbClr val="00468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Current active studies</a:t>
            </a:r>
            <a:endParaRPr lang="en-GB" sz="3600" b="1" dirty="0">
              <a:solidFill>
                <a:srgbClr val="00468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1168" y="1417638"/>
            <a:ext cx="4732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996696" y="1879303"/>
            <a:ext cx="78272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27 open studies on the UK Ageing </a:t>
            </a:r>
            <a:r>
              <a:rPr lang="en-GB" dirty="0" smtClean="0"/>
              <a:t>portfolio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18 </a:t>
            </a:r>
            <a:r>
              <a:rPr lang="en-GB" dirty="0"/>
              <a:t>led from </a:t>
            </a:r>
            <a:r>
              <a:rPr lang="en-GB" dirty="0" smtClean="0"/>
              <a:t>England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6 </a:t>
            </a:r>
            <a:r>
              <a:rPr lang="en-GB" dirty="0"/>
              <a:t>from </a:t>
            </a:r>
            <a:r>
              <a:rPr lang="en-GB" dirty="0" smtClean="0"/>
              <a:t>Scotland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3 </a:t>
            </a:r>
            <a:r>
              <a:rPr lang="en-GB" dirty="0"/>
              <a:t>from </a:t>
            </a:r>
            <a:r>
              <a:rPr lang="en-GB" dirty="0" smtClean="0"/>
              <a:t>Wales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6 </a:t>
            </a:r>
            <a:r>
              <a:rPr lang="en-GB" dirty="0"/>
              <a:t>studies In Set Up </a:t>
            </a:r>
            <a:r>
              <a:rPr lang="en-GB" dirty="0" smtClean="0"/>
              <a:t>(all </a:t>
            </a:r>
            <a:r>
              <a:rPr lang="en-GB" dirty="0"/>
              <a:t>led from </a:t>
            </a:r>
            <a:r>
              <a:rPr lang="en-GB" dirty="0" smtClean="0"/>
              <a:t>England) </a:t>
            </a:r>
            <a:r>
              <a:rPr lang="en-GB" dirty="0"/>
              <a:t>- 2 Commercial, 4 </a:t>
            </a:r>
            <a:r>
              <a:rPr lang="en-GB" dirty="0" smtClean="0"/>
              <a:t>Non-commercial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2209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Picture 4" descr="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5429"/>
            <a:ext cx="9144000" cy="642257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74720" y="435429"/>
            <a:ext cx="54372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600" b="1" dirty="0" smtClean="0">
                <a:solidFill>
                  <a:srgbClr val="00468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Current active studies</a:t>
            </a:r>
            <a:endParaRPr lang="en-GB" sz="3600" b="1" dirty="0">
              <a:solidFill>
                <a:srgbClr val="00468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1168" y="1417638"/>
            <a:ext cx="9035166" cy="590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Lothian Birth Cohort 1936 – cohort study of healthy ageing (Lothian)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Ageing-GB – gut microbiome (Aberdeen)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 smtClean="0"/>
              <a:t>RAINDroP</a:t>
            </a:r>
            <a:r>
              <a:rPr lang="en-GB" dirty="0" smtClean="0"/>
              <a:t> – pilot RCT of iron deficiency anaemia treatment (Aberdeen)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Resistance exercise in older people – feasibility study (Glasgow)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r>
              <a:rPr lang="en-GB" dirty="0" smtClean="0"/>
              <a:t>Supporting specialty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 smtClean="0"/>
              <a:t>SoSTART</a:t>
            </a:r>
            <a:r>
              <a:rPr lang="en-GB" dirty="0" smtClean="0"/>
              <a:t> – RCT of anticoagulation for AF post haemorrhagic stroke (Lothian)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65+ study – CJD epidemiology in atypical dementia (Lothian)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ASCRIBED – CSF biomarkers in hip # and dementia (Lothian)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SENIOR-RITA – Treatment of older people with NSTEMI (Lothian)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CHIPPS – RCT of care home prescribing (Grampian)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REFLECT – RCT of fluoride to prevent dental caries (England)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Improving care pathways in PSP and CBD (Grampian)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LACI-2 – RCT for prevention of recurrent lacunar stroke (Lothian)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r>
              <a:rPr lang="en-GB" dirty="0" smtClean="0"/>
              <a:t>Database studies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Antibiotic research in care homes – ethnography/health psychology/epidemiology (Tayside)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Admission to care homes from hospital – data linkage (Glasgow)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2220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NRS-pp template base.jp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" y="0"/>
            <a:ext cx="9143999" cy="6875482"/>
          </a:xfrm>
          <a:prstGeom prst="rect">
            <a:avLst/>
          </a:prstGeom>
          <a:ln w="12700">
            <a:miter lim="400000"/>
          </a:ln>
        </p:spPr>
      </p:pic>
      <p:sp>
        <p:nvSpPr>
          <p:cNvPr id="170" name="Shape 170"/>
          <p:cNvSpPr/>
          <p:nvPr/>
        </p:nvSpPr>
        <p:spPr>
          <a:xfrm>
            <a:off x="5673164" y="6516553"/>
            <a:ext cx="3255465" cy="341447"/>
          </a:xfrm>
          <a:prstGeom prst="rect">
            <a:avLst/>
          </a:prstGeom>
          <a:ln w="12700">
            <a:solidFill>
              <a:schemeClr val="accent2">
                <a:satOff val="44164"/>
                <a:lumOff val="14231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>
            <a:normAutofit/>
          </a:bodyPr>
          <a:lstStyle/>
          <a:p>
            <a:pPr defTabSz="128583">
              <a:lnSpc>
                <a:spcPct val="120000"/>
              </a:lnSpc>
              <a:spcBef>
                <a:spcPts val="2039"/>
              </a:spcBef>
              <a:tabLst>
                <a:tab pos="642915" algn="l"/>
              </a:tabLst>
              <a:defRPr sz="1500"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1055" dirty="0">
                <a:solidFill>
                  <a:schemeClr val="bg1"/>
                </a:solidFill>
              </a:rPr>
              <a:t>www.nrs.org.uk   </a:t>
            </a:r>
            <a:r>
              <a:rPr sz="1055" baseline="-36666" dirty="0">
                <a:solidFill>
                  <a:schemeClr val="bg1"/>
                </a:solidFill>
              </a:rPr>
              <a:t> </a:t>
            </a:r>
            <a:r>
              <a:rPr sz="1055" baseline="-13333" dirty="0">
                <a:solidFill>
                  <a:schemeClr val="bg1"/>
                </a:solidFill>
              </a:rPr>
              <a:t> </a:t>
            </a:r>
            <a:r>
              <a:rPr sz="1055" dirty="0">
                <a:solidFill>
                  <a:schemeClr val="bg1"/>
                </a:solidFill>
              </a:rPr>
              <a:t>@</a:t>
            </a:r>
            <a:r>
              <a:rPr sz="1055" dirty="0" err="1">
                <a:solidFill>
                  <a:schemeClr val="bg1"/>
                </a:solidFill>
              </a:rPr>
              <a:t>NHSResearchScot</a:t>
            </a:r>
            <a:endParaRPr sz="1055" dirty="0">
              <a:solidFill>
                <a:schemeClr val="bg1"/>
              </a:solidFill>
            </a:endParaRPr>
          </a:p>
        </p:txBody>
      </p:sp>
      <p:pic>
        <p:nvPicPr>
          <p:cNvPr id="171" name="NRS-logo.png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361653" y="410766"/>
            <a:ext cx="1277271" cy="1140589"/>
          </a:xfrm>
          <a:prstGeom prst="rect">
            <a:avLst/>
          </a:prstGeom>
          <a:ln w="12700">
            <a:miter lim="400000"/>
          </a:ln>
        </p:spPr>
      </p:pic>
      <p:pic>
        <p:nvPicPr>
          <p:cNvPr id="172" name="image 5.jpg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3717772" y="0"/>
            <a:ext cx="5426228" cy="3252676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TextBox 9"/>
          <p:cNvSpPr txBox="1"/>
          <p:nvPr/>
        </p:nvSpPr>
        <p:spPr>
          <a:xfrm>
            <a:off x="233612" y="2520249"/>
            <a:ext cx="8818948" cy="42266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marL="457200" indent="-457200" defTabSz="410751" hangingPunct="0">
              <a:buFont typeface="Arial" panose="020B0604020202020204" pitchFamily="34" charset="0"/>
              <a:buChar char="•"/>
            </a:pPr>
            <a:r>
              <a:rPr lang="en-GB" sz="2531" dirty="0" smtClean="0">
                <a:solidFill>
                  <a:srgbClr val="00468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venir Light"/>
              </a:rPr>
              <a:t>Be inspired at conferences!</a:t>
            </a:r>
          </a:p>
          <a:p>
            <a:pPr marL="457200" indent="-457200" defTabSz="410751" hangingPunct="0">
              <a:buFont typeface="Arial" panose="020B0604020202020204" pitchFamily="34" charset="0"/>
              <a:buChar char="•"/>
            </a:pPr>
            <a:r>
              <a:rPr lang="en-GB" sz="2531" dirty="0" smtClean="0">
                <a:solidFill>
                  <a:srgbClr val="00468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venir Light"/>
              </a:rPr>
              <a:t>Go on a research methods course</a:t>
            </a:r>
          </a:p>
          <a:p>
            <a:pPr marL="457200" indent="-457200" defTabSz="410751" hangingPunct="0">
              <a:buFont typeface="Arial" panose="020B0604020202020204" pitchFamily="34" charset="0"/>
              <a:buChar char="•"/>
            </a:pPr>
            <a:r>
              <a:rPr lang="en-GB" sz="2531" dirty="0" smtClean="0">
                <a:solidFill>
                  <a:srgbClr val="00468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venir Light"/>
              </a:rPr>
              <a:t>Have a local journal club</a:t>
            </a:r>
          </a:p>
          <a:p>
            <a:pPr marL="457200" indent="-457200" defTabSz="410751" hangingPunct="0">
              <a:buFont typeface="Arial" panose="020B0604020202020204" pitchFamily="34" charset="0"/>
              <a:buChar char="•"/>
            </a:pPr>
            <a:r>
              <a:rPr lang="en-GB" sz="2531" dirty="0" smtClean="0">
                <a:solidFill>
                  <a:srgbClr val="00468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venir Light"/>
              </a:rPr>
              <a:t>Do a ‘GCP’ (Good Clinical Practice) course </a:t>
            </a:r>
          </a:p>
          <a:p>
            <a:pPr defTabSz="410751" hangingPunct="0"/>
            <a:r>
              <a:rPr lang="en-GB" sz="2531" dirty="0" smtClean="0">
                <a:solidFill>
                  <a:srgbClr val="00468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venir Light"/>
              </a:rPr>
              <a:t>		– then you can recruit for local studies</a:t>
            </a:r>
          </a:p>
          <a:p>
            <a:pPr marL="457200" indent="-457200" defTabSz="410751" hangingPunct="0">
              <a:buFont typeface="Arial" panose="020B0604020202020204" pitchFamily="34" charset="0"/>
              <a:buChar char="•"/>
            </a:pPr>
            <a:r>
              <a:rPr lang="en-GB" sz="2531" dirty="0" smtClean="0">
                <a:solidFill>
                  <a:srgbClr val="00468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venir Light"/>
              </a:rPr>
              <a:t>Ensure your clinical data can be used for health records research</a:t>
            </a:r>
          </a:p>
          <a:p>
            <a:pPr marL="457200" indent="-457200" defTabSz="410751" hangingPunct="0">
              <a:buFont typeface="Arial" panose="020B0604020202020204" pitchFamily="34" charset="0"/>
              <a:buChar char="•"/>
            </a:pPr>
            <a:r>
              <a:rPr lang="en-GB" sz="2531" dirty="0" smtClean="0">
                <a:solidFill>
                  <a:srgbClr val="00468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venir Light"/>
              </a:rPr>
              <a:t>Sign up for SHARE (</a:t>
            </a:r>
            <a:r>
              <a:rPr lang="en-GB" sz="2531" dirty="0" smtClean="0">
                <a:solidFill>
                  <a:srgbClr val="00468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venir Light"/>
                <a:hlinkClick r:id="rId5"/>
              </a:rPr>
              <a:t>www.registerforshare.org</a:t>
            </a:r>
            <a:r>
              <a:rPr lang="en-GB" sz="2531" dirty="0" smtClean="0">
                <a:solidFill>
                  <a:srgbClr val="00468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venir Light"/>
              </a:rPr>
              <a:t>)</a:t>
            </a:r>
          </a:p>
          <a:p>
            <a:pPr marL="457200" indent="-457200" defTabSz="410751" hangingPunct="0">
              <a:buFont typeface="Arial" panose="020B0604020202020204" pitchFamily="34" charset="0"/>
              <a:buChar char="•"/>
            </a:pPr>
            <a:r>
              <a:rPr lang="en-GB" sz="2531" dirty="0" smtClean="0">
                <a:solidFill>
                  <a:srgbClr val="00468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venir Light"/>
              </a:rPr>
              <a:t>Sign up for NRS </a:t>
            </a:r>
            <a:r>
              <a:rPr lang="en-GB" sz="2531" dirty="0">
                <a:solidFill>
                  <a:srgbClr val="00468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venir Light"/>
              </a:rPr>
              <a:t>Ageing Newsletter (</a:t>
            </a:r>
            <a:r>
              <a:rPr lang="en-GB" sz="2531" dirty="0" smtClean="0">
                <a:solidFill>
                  <a:srgbClr val="00468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venir Light"/>
                <a:hlinkClick r:id="rId6"/>
              </a:rPr>
              <a:t>ageingscotland@ed.ac.uk</a:t>
            </a:r>
            <a:r>
              <a:rPr lang="en-GB" sz="2531" dirty="0" smtClean="0">
                <a:solidFill>
                  <a:srgbClr val="00468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venir Light"/>
              </a:rPr>
              <a:t>) </a:t>
            </a:r>
          </a:p>
          <a:p>
            <a:pPr marL="457200" indent="-457200" defTabSz="410751" hangingPunct="0">
              <a:buFont typeface="Arial" panose="020B0604020202020204" pitchFamily="34" charset="0"/>
              <a:buChar char="•"/>
            </a:pPr>
            <a:r>
              <a:rPr lang="en-GB" sz="2531" dirty="0">
                <a:solidFill>
                  <a:srgbClr val="00468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venir Light"/>
              </a:rPr>
              <a:t>Talk to active </a:t>
            </a:r>
            <a:r>
              <a:rPr lang="en-GB" sz="2531" dirty="0" smtClean="0">
                <a:solidFill>
                  <a:srgbClr val="00468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venir Light"/>
              </a:rPr>
              <a:t>researchers </a:t>
            </a:r>
          </a:p>
          <a:p>
            <a:pPr defTabSz="410751" hangingPunct="0"/>
            <a:endParaRPr lang="en-GB" sz="4219" dirty="0">
              <a:solidFill>
                <a:srgbClr val="00468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Avenir Ligh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7933" y="1761656"/>
            <a:ext cx="5165231" cy="54829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defTabSz="410751" hangingPunct="0"/>
            <a:r>
              <a:rPr lang="en-GB" sz="3094" b="1" dirty="0" smtClean="0">
                <a:solidFill>
                  <a:srgbClr val="00468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How to get involved</a:t>
            </a:r>
            <a:endParaRPr lang="en-GB" sz="5062" b="1" dirty="0">
              <a:solidFill>
                <a:srgbClr val="00468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Avenir Light"/>
            </a:endParaRPr>
          </a:p>
        </p:txBody>
      </p:sp>
    </p:spTree>
    <p:extLst>
      <p:ext uri="{BB962C8B-B14F-4D97-AF65-F5344CB8AC3E}">
        <p14:creationId xmlns:p14="http://schemas.microsoft.com/office/powerpoint/2010/main" val="2061423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1506</TotalTime>
  <Words>298</Words>
  <Application>Microsoft Office PowerPoint</Application>
  <PresentationFormat>On-screen Show (4:3)</PresentationFormat>
  <Paragraphs>67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Avenir Light</vt:lpstr>
      <vt:lpstr>Calibri</vt:lpstr>
      <vt:lpstr>Helvetica Neue</vt:lpstr>
      <vt:lpstr>Open Sans</vt:lpstr>
      <vt:lpstr>Office Theme</vt:lpstr>
      <vt:lpstr> </vt:lpstr>
      <vt:lpstr> </vt:lpstr>
      <vt:lpstr>PowerPoint Presentation</vt:lpstr>
      <vt:lpstr>PowerPoint Presentation</vt:lpstr>
      <vt:lpstr> </vt:lpstr>
      <vt:lpstr> </vt:lpstr>
      <vt:lpstr> </vt:lpstr>
      <vt:lpstr> </vt:lpstr>
      <vt:lpstr>PowerPoint Presentation</vt:lpstr>
      <vt:lpstr>PowerPoint Presentation</vt:lpstr>
    </vt:vector>
  </TitlesOfParts>
  <Company>Kall Kwik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G 5</dc:creator>
  <cp:lastModifiedBy>Simon Cree</cp:lastModifiedBy>
  <cp:revision>37</cp:revision>
  <dcterms:created xsi:type="dcterms:W3CDTF">2016-04-04T14:24:19Z</dcterms:created>
  <dcterms:modified xsi:type="dcterms:W3CDTF">2019-04-30T09:46:17Z</dcterms:modified>
</cp:coreProperties>
</file>