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8"/>
  </p:notesMasterIdLst>
  <p:sldIdLst>
    <p:sldId id="256" r:id="rId4"/>
    <p:sldId id="257" r:id="rId5"/>
    <p:sldId id="336" r:id="rId6"/>
    <p:sldId id="337" r:id="rId7"/>
    <p:sldId id="338" r:id="rId8"/>
    <p:sldId id="274" r:id="rId9"/>
    <p:sldId id="276" r:id="rId10"/>
    <p:sldId id="278" r:id="rId11"/>
    <p:sldId id="339" r:id="rId12"/>
    <p:sldId id="340" r:id="rId13"/>
    <p:sldId id="261" r:id="rId14"/>
    <p:sldId id="281" r:id="rId15"/>
    <p:sldId id="259" r:id="rId16"/>
    <p:sldId id="268" r:id="rId17"/>
    <p:sldId id="260" r:id="rId18"/>
    <p:sldId id="341" r:id="rId19"/>
    <p:sldId id="342" r:id="rId20"/>
    <p:sldId id="262" r:id="rId21"/>
    <p:sldId id="273" r:id="rId22"/>
    <p:sldId id="343" r:id="rId23"/>
    <p:sldId id="263" r:id="rId24"/>
    <p:sldId id="344" r:id="rId25"/>
    <p:sldId id="267" r:id="rId26"/>
    <p:sldId id="34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A5D99-93D6-40A4-A871-1C3A6D555F45}" v="50" dt="2023-11-20T09:44:19.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ABDEB-2B14-4B41-BE2E-FD8851E94997}" type="datetimeFigureOut">
              <a:rPr lang="en-GB" smtClean="0"/>
              <a:t>20/11/2023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CF9E11-A770-4EA3-8C67-AE660E738C51}" type="slidenum">
              <a:rPr lang="en-GB" smtClean="0"/>
              <a:t>‹#›</a:t>
            </a:fld>
            <a:endParaRPr lang="en-GB"/>
          </a:p>
        </p:txBody>
      </p:sp>
    </p:spTree>
    <p:extLst>
      <p:ext uri="{BB962C8B-B14F-4D97-AF65-F5344CB8AC3E}">
        <p14:creationId xmlns:p14="http://schemas.microsoft.com/office/powerpoint/2010/main" val="136543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224C7A-C658-9148-B7AC-E4CB78DC09C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9787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224C7A-C658-9148-B7AC-E4CB78DC09C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3116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clinicians:</a:t>
            </a:r>
          </a:p>
          <a:p>
            <a:r>
              <a:rPr lang="en-US" dirty="0"/>
              <a:t>Acupuncturists = 3</a:t>
            </a:r>
          </a:p>
          <a:p>
            <a:r>
              <a:rPr lang="en-US" dirty="0"/>
              <a:t>Nurses = 1</a:t>
            </a:r>
          </a:p>
          <a:p>
            <a:r>
              <a:rPr lang="en-US" dirty="0"/>
              <a:t>Chiropractors = 1</a:t>
            </a:r>
          </a:p>
          <a:p>
            <a:r>
              <a:rPr lang="en-US" dirty="0"/>
              <a:t>Occupational health clinicians = 1</a:t>
            </a:r>
          </a:p>
          <a:p>
            <a:r>
              <a:rPr lang="en-US" dirty="0"/>
              <a:t>Emergency department clinicians = 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224C7A-C658-9148-B7AC-E4CB78DC09C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5511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224C7A-C658-9148-B7AC-E4CB78DC09C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53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Holt BJGP 2015</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E9B056-7290-4EA9-B2AC-D5FF580895B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882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263A-5182-16F5-6073-21FE6CE61A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B6C87B-2547-E0C3-354F-BACD6DFBA8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29984B-CD4C-1139-839C-727A6F5C55CB}"/>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5" name="Footer Placeholder 4">
            <a:extLst>
              <a:ext uri="{FF2B5EF4-FFF2-40B4-BE49-F238E27FC236}">
                <a16:creationId xmlns:a16="http://schemas.microsoft.com/office/drawing/2014/main" id="{759E36FA-2282-7E3B-C095-CF731C757C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C52B29-85A2-DCAE-F44B-BC4CD032A4CE}"/>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2513354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22AA0-3776-A6FC-307C-FC1844A670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26D894-6513-E895-29BE-26BFEB04F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DFB625-C1CA-9682-8897-4683AC2846FB}"/>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5" name="Footer Placeholder 4">
            <a:extLst>
              <a:ext uri="{FF2B5EF4-FFF2-40B4-BE49-F238E27FC236}">
                <a16:creationId xmlns:a16="http://schemas.microsoft.com/office/drawing/2014/main" id="{AB52FC6D-4523-582E-2630-BB00D553CC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2D4A20-E709-D610-1C23-928760AC2233}"/>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13355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AF7E6D-013A-52EE-21D3-59D836724E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00974F-F7C3-C95F-D950-C3C537B9CA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AE81B3-44E9-2604-6FB3-7E27B42D311C}"/>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5" name="Footer Placeholder 4">
            <a:extLst>
              <a:ext uri="{FF2B5EF4-FFF2-40B4-BE49-F238E27FC236}">
                <a16:creationId xmlns:a16="http://schemas.microsoft.com/office/drawing/2014/main" id="{27A9866B-5F50-50F5-8051-D8C52C13FD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589601-0336-DAEF-E1D3-7F5B2D4331DF}"/>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1459682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EF91C1D-51E8-46DF-BBC4-51EAD3340871}"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F0DB0-FCFF-4B0A-BB32-A7CFD02610A4}" type="slidenum">
              <a:rPr lang="en-GB" smtClean="0"/>
              <a:t>‹#›</a:t>
            </a:fld>
            <a:endParaRPr lang="en-GB"/>
          </a:p>
        </p:txBody>
      </p:sp>
    </p:spTree>
    <p:extLst>
      <p:ext uri="{BB962C8B-B14F-4D97-AF65-F5344CB8AC3E}">
        <p14:creationId xmlns:p14="http://schemas.microsoft.com/office/powerpoint/2010/main" val="2109058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9170" y="365125"/>
            <a:ext cx="8705385" cy="132556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F91C1D-51E8-46DF-BBC4-51EAD3340871}"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F0DB0-FCFF-4B0A-BB32-A7CFD02610A4}" type="slidenum">
              <a:rPr lang="en-GB" smtClean="0"/>
              <a:t>‹#›</a:t>
            </a:fld>
            <a:endParaRPr lang="en-GB"/>
          </a:p>
        </p:txBody>
      </p:sp>
      <p:pic>
        <p:nvPicPr>
          <p:cNvPr id="8" name="Picture 7" descr="Logo&#10;&#10;Description automatically generated">
            <a:extLst>
              <a:ext uri="{FF2B5EF4-FFF2-40B4-BE49-F238E27FC236}">
                <a16:creationId xmlns:a16="http://schemas.microsoft.com/office/drawing/2014/main" id="{8B37D330-04DC-41FF-9D81-2DE5011394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6C2B6851-FBD7-4ACE-B526-1B8B11A6141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8799" y="271999"/>
            <a:ext cx="2743200" cy="1396166"/>
          </a:xfrm>
          <a:prstGeom prst="rect">
            <a:avLst/>
          </a:prstGeom>
        </p:spPr>
      </p:pic>
    </p:spTree>
    <p:extLst>
      <p:ext uri="{BB962C8B-B14F-4D97-AF65-F5344CB8AC3E}">
        <p14:creationId xmlns:p14="http://schemas.microsoft.com/office/powerpoint/2010/main" val="292504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91C1D-51E8-46DF-BBC4-51EAD3340871}"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F0DB0-FCFF-4B0A-BB32-A7CFD02610A4}" type="slidenum">
              <a:rPr lang="en-GB" smtClean="0"/>
              <a:t>‹#›</a:t>
            </a:fld>
            <a:endParaRPr lang="en-GB"/>
          </a:p>
        </p:txBody>
      </p:sp>
      <p:pic>
        <p:nvPicPr>
          <p:cNvPr id="8" name="Picture 7" descr="Logo&#10;&#10;Description automatically generated">
            <a:extLst>
              <a:ext uri="{FF2B5EF4-FFF2-40B4-BE49-F238E27FC236}">
                <a16:creationId xmlns:a16="http://schemas.microsoft.com/office/drawing/2014/main" id="{EE840798-28B1-4039-AA36-667A788AF5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4A5376F6-3822-4549-AAF6-FC70280790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8799" y="271999"/>
            <a:ext cx="2743200" cy="1396166"/>
          </a:xfrm>
          <a:prstGeom prst="rect">
            <a:avLst/>
          </a:prstGeom>
        </p:spPr>
      </p:pic>
    </p:spTree>
    <p:extLst>
      <p:ext uri="{BB962C8B-B14F-4D97-AF65-F5344CB8AC3E}">
        <p14:creationId xmlns:p14="http://schemas.microsoft.com/office/powerpoint/2010/main" val="3377671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F91C1D-51E8-46DF-BBC4-51EAD3340871}"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F0DB0-FCFF-4B0A-BB32-A7CFD02610A4}" type="slidenum">
              <a:rPr lang="en-GB" smtClean="0"/>
              <a:t>‹#›</a:t>
            </a:fld>
            <a:endParaRPr lang="en-GB"/>
          </a:p>
        </p:txBody>
      </p:sp>
      <p:pic>
        <p:nvPicPr>
          <p:cNvPr id="9" name="Picture 8" descr="Logo&#10;&#10;Description automatically generated">
            <a:extLst>
              <a:ext uri="{FF2B5EF4-FFF2-40B4-BE49-F238E27FC236}">
                <a16:creationId xmlns:a16="http://schemas.microsoft.com/office/drawing/2014/main" id="{6B8260BE-20EB-4B98-9A52-AE4BAC5E03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294BA3AC-8A2F-4EC5-91E9-392495420F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8799" y="271999"/>
            <a:ext cx="2743200" cy="1396166"/>
          </a:xfrm>
          <a:prstGeom prst="rect">
            <a:avLst/>
          </a:prstGeom>
        </p:spPr>
      </p:pic>
    </p:spTree>
    <p:extLst>
      <p:ext uri="{BB962C8B-B14F-4D97-AF65-F5344CB8AC3E}">
        <p14:creationId xmlns:p14="http://schemas.microsoft.com/office/powerpoint/2010/main" val="2845336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F91C1D-51E8-46DF-BBC4-51EAD3340871}" type="datetimeFigureOut">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0F0DB0-FCFF-4B0A-BB32-A7CFD02610A4}" type="slidenum">
              <a:rPr lang="en-GB" smtClean="0"/>
              <a:t>‹#›</a:t>
            </a:fld>
            <a:endParaRPr lang="en-GB"/>
          </a:p>
        </p:txBody>
      </p:sp>
      <p:pic>
        <p:nvPicPr>
          <p:cNvPr id="11" name="Picture 10" descr="Logo&#10;&#10;Description automatically generated">
            <a:extLst>
              <a:ext uri="{FF2B5EF4-FFF2-40B4-BE49-F238E27FC236}">
                <a16:creationId xmlns:a16="http://schemas.microsoft.com/office/drawing/2014/main" id="{E5F072FC-F73E-41FC-87D0-08A7B27AE8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12" name="Picture 11">
            <a:extLst>
              <a:ext uri="{FF2B5EF4-FFF2-40B4-BE49-F238E27FC236}">
                <a16:creationId xmlns:a16="http://schemas.microsoft.com/office/drawing/2014/main" id="{B80DBE0C-C50C-4BFB-B5B7-CB8CDE67F01F}"/>
              </a:ext>
            </a:extLst>
          </p:cNvPr>
          <p:cNvPicPr>
            <a:picLocks noChangeAspect="1"/>
          </p:cNvPicPr>
          <p:nvPr userDrawn="1"/>
        </p:nvPicPr>
        <p:blipFill>
          <a:blip r:embed="rId3"/>
          <a:stretch>
            <a:fillRect/>
          </a:stretch>
        </p:blipFill>
        <p:spPr>
          <a:xfrm>
            <a:off x="9448562" y="365125"/>
            <a:ext cx="2743438" cy="1396105"/>
          </a:xfrm>
          <a:prstGeom prst="rect">
            <a:avLst/>
          </a:prstGeom>
        </p:spPr>
      </p:pic>
    </p:spTree>
    <p:extLst>
      <p:ext uri="{BB962C8B-B14F-4D97-AF65-F5344CB8AC3E}">
        <p14:creationId xmlns:p14="http://schemas.microsoft.com/office/powerpoint/2010/main" val="741381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EF91C1D-51E8-46DF-BBC4-51EAD3340871}" type="datetimeFigureOut">
              <a:rPr lang="en-GB" smtClean="0"/>
              <a:t>20/11/2023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0F0DB0-FCFF-4B0A-BB32-A7CFD02610A4}" type="slidenum">
              <a:rPr lang="en-GB" smtClean="0"/>
              <a:t>‹#›</a:t>
            </a:fld>
            <a:endParaRPr lang="en-GB"/>
          </a:p>
        </p:txBody>
      </p:sp>
      <p:pic>
        <p:nvPicPr>
          <p:cNvPr id="6" name="Picture 5">
            <a:extLst>
              <a:ext uri="{FF2B5EF4-FFF2-40B4-BE49-F238E27FC236}">
                <a16:creationId xmlns:a16="http://schemas.microsoft.com/office/drawing/2014/main" id="{A100F995-F1C8-4EDA-9A54-AD8A50AB9906}"/>
              </a:ext>
            </a:extLst>
          </p:cNvPr>
          <p:cNvPicPr>
            <a:picLocks noChangeAspect="1"/>
          </p:cNvPicPr>
          <p:nvPr userDrawn="1"/>
        </p:nvPicPr>
        <p:blipFill>
          <a:blip r:embed="rId2"/>
          <a:stretch>
            <a:fillRect/>
          </a:stretch>
        </p:blipFill>
        <p:spPr>
          <a:xfrm>
            <a:off x="0" y="556075"/>
            <a:ext cx="1816765" cy="969348"/>
          </a:xfrm>
          <a:prstGeom prst="rect">
            <a:avLst/>
          </a:prstGeom>
        </p:spPr>
      </p:pic>
      <p:pic>
        <p:nvPicPr>
          <p:cNvPr id="8" name="Picture 7" descr="Logo&#10;&#10;Description automatically generated">
            <a:extLst>
              <a:ext uri="{FF2B5EF4-FFF2-40B4-BE49-F238E27FC236}">
                <a16:creationId xmlns:a16="http://schemas.microsoft.com/office/drawing/2014/main" id="{F1B8E1A4-FF71-4CCB-B52F-C4E04B0047D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81A639C7-C81B-4DCD-9EF9-A423462457E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48799" y="271999"/>
            <a:ext cx="2743200" cy="1396166"/>
          </a:xfrm>
          <a:prstGeom prst="rect">
            <a:avLst/>
          </a:prstGeom>
        </p:spPr>
      </p:pic>
    </p:spTree>
    <p:extLst>
      <p:ext uri="{BB962C8B-B14F-4D97-AF65-F5344CB8AC3E}">
        <p14:creationId xmlns:p14="http://schemas.microsoft.com/office/powerpoint/2010/main" val="3245358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91C1D-51E8-46DF-BBC4-51EAD3340871}" type="datetimeFigureOut">
              <a:rPr lang="en-GB" smtClean="0"/>
              <a:t>20/11/2023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0F0DB0-FCFF-4B0A-BB32-A7CFD02610A4}" type="slidenum">
              <a:rPr lang="en-GB" smtClean="0"/>
              <a:t>‹#›</a:t>
            </a:fld>
            <a:endParaRPr lang="en-GB"/>
          </a:p>
        </p:txBody>
      </p:sp>
      <p:pic>
        <p:nvPicPr>
          <p:cNvPr id="6" name="Picture 5" descr="Logo&#10;&#10;Description automatically generated">
            <a:extLst>
              <a:ext uri="{FF2B5EF4-FFF2-40B4-BE49-F238E27FC236}">
                <a16:creationId xmlns:a16="http://schemas.microsoft.com/office/drawing/2014/main" id="{FD62B173-57BC-456D-86DE-0DE9FE4861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7" name="Picture 6" descr="Logo&#10;&#10;Description automatically generated with low confidence">
            <a:extLst>
              <a:ext uri="{FF2B5EF4-FFF2-40B4-BE49-F238E27FC236}">
                <a16:creationId xmlns:a16="http://schemas.microsoft.com/office/drawing/2014/main" id="{39FDAD82-4E04-4620-B671-E0EBBB3595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8799" y="271999"/>
            <a:ext cx="2743200" cy="1396166"/>
          </a:xfrm>
          <a:prstGeom prst="rect">
            <a:avLst/>
          </a:prstGeom>
        </p:spPr>
      </p:pic>
    </p:spTree>
    <p:extLst>
      <p:ext uri="{BB962C8B-B14F-4D97-AF65-F5344CB8AC3E}">
        <p14:creationId xmlns:p14="http://schemas.microsoft.com/office/powerpoint/2010/main" val="1374279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F91C1D-51E8-46DF-BBC4-51EAD3340871}"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F0DB0-FCFF-4B0A-BB32-A7CFD02610A4}" type="slidenum">
              <a:rPr lang="en-GB" smtClean="0"/>
              <a:t>‹#›</a:t>
            </a:fld>
            <a:endParaRPr lang="en-GB"/>
          </a:p>
        </p:txBody>
      </p:sp>
      <p:pic>
        <p:nvPicPr>
          <p:cNvPr id="8" name="Picture 7" descr="Logo&#10;&#10;Description automatically generated">
            <a:extLst>
              <a:ext uri="{FF2B5EF4-FFF2-40B4-BE49-F238E27FC236}">
                <a16:creationId xmlns:a16="http://schemas.microsoft.com/office/drawing/2014/main" id="{757ED856-E7D0-42AD-909A-16A38DAE26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515703"/>
            <a:ext cx="1821784" cy="970197"/>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04261836-DCD8-4AAB-A348-A00CCBB244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48799" y="271999"/>
            <a:ext cx="2743200" cy="1396166"/>
          </a:xfrm>
          <a:prstGeom prst="rect">
            <a:avLst/>
          </a:prstGeom>
        </p:spPr>
      </p:pic>
    </p:spTree>
    <p:extLst>
      <p:ext uri="{BB962C8B-B14F-4D97-AF65-F5344CB8AC3E}">
        <p14:creationId xmlns:p14="http://schemas.microsoft.com/office/powerpoint/2010/main" val="38735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1CA9-DD46-DCB5-C62A-C0E8B003E8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44D925-892D-D367-9583-4D947602F5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22C448-1338-95F1-0BD3-CB13A75B4B4B}"/>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5" name="Footer Placeholder 4">
            <a:extLst>
              <a:ext uri="{FF2B5EF4-FFF2-40B4-BE49-F238E27FC236}">
                <a16:creationId xmlns:a16="http://schemas.microsoft.com/office/drawing/2014/main" id="{3B7E9AEE-45F8-F459-EDF0-C87093562D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92E6C8-EC9F-2014-6764-0A54AB8D158F}"/>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50845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F91C1D-51E8-46DF-BBC4-51EAD3340871}"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F0DB0-FCFF-4B0A-BB32-A7CFD02610A4}" type="slidenum">
              <a:rPr lang="en-GB" smtClean="0"/>
              <a:t>‹#›</a:t>
            </a:fld>
            <a:endParaRPr lang="en-GB"/>
          </a:p>
        </p:txBody>
      </p:sp>
    </p:spTree>
    <p:extLst>
      <p:ext uri="{BB962C8B-B14F-4D97-AF65-F5344CB8AC3E}">
        <p14:creationId xmlns:p14="http://schemas.microsoft.com/office/powerpoint/2010/main" val="858469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F91C1D-51E8-46DF-BBC4-51EAD3340871}"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F0DB0-FCFF-4B0A-BB32-A7CFD02610A4}" type="slidenum">
              <a:rPr lang="en-GB" smtClean="0"/>
              <a:t>‹#›</a:t>
            </a:fld>
            <a:endParaRPr lang="en-GB"/>
          </a:p>
        </p:txBody>
      </p:sp>
    </p:spTree>
    <p:extLst>
      <p:ext uri="{BB962C8B-B14F-4D97-AF65-F5344CB8AC3E}">
        <p14:creationId xmlns:p14="http://schemas.microsoft.com/office/powerpoint/2010/main" val="4129509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F91C1D-51E8-46DF-BBC4-51EAD3340871}"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F0DB0-FCFF-4B0A-BB32-A7CFD02610A4}" type="slidenum">
              <a:rPr lang="en-GB" smtClean="0"/>
              <a:t>‹#›</a:t>
            </a:fld>
            <a:endParaRPr lang="en-GB"/>
          </a:p>
        </p:txBody>
      </p:sp>
    </p:spTree>
    <p:extLst>
      <p:ext uri="{BB962C8B-B14F-4D97-AF65-F5344CB8AC3E}">
        <p14:creationId xmlns:p14="http://schemas.microsoft.com/office/powerpoint/2010/main" val="3606190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5E0F-278D-4B8D-B1C3-9CF8251A50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13DD66-6D19-499B-A998-9FFA0B7709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D5DC8D-A224-4310-8F61-D099D396EA9F}"/>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5" name="Footer Placeholder 4">
            <a:extLst>
              <a:ext uri="{FF2B5EF4-FFF2-40B4-BE49-F238E27FC236}">
                <a16:creationId xmlns:a16="http://schemas.microsoft.com/office/drawing/2014/main" id="{6B09415E-E4B4-4DFA-9229-1D4F453FED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364703-6B8D-4D04-94F2-27868A86B265}"/>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147740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983F-D6C5-4A65-94FD-E2103D901980}"/>
              </a:ext>
            </a:extLst>
          </p:cNvPr>
          <p:cNvSpPr>
            <a:spLocks noGrp="1"/>
          </p:cNvSpPr>
          <p:nvPr>
            <p:ph type="title"/>
          </p:nvPr>
        </p:nvSpPr>
        <p:spPr>
          <a:xfrm>
            <a:off x="838200" y="365126"/>
            <a:ext cx="10515600" cy="85401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63A08FF-52ED-489D-BF0F-FE35EAE4AA19}"/>
              </a:ext>
            </a:extLst>
          </p:cNvPr>
          <p:cNvSpPr>
            <a:spLocks noGrp="1"/>
          </p:cNvSpPr>
          <p:nvPr>
            <p:ph idx="1"/>
          </p:nvPr>
        </p:nvSpPr>
        <p:spPr>
          <a:xfrm>
            <a:off x="838200" y="148900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77A2D-A7F5-43B3-86B4-09ECB478AF4F}"/>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5" name="Footer Placeholder 4">
            <a:extLst>
              <a:ext uri="{FF2B5EF4-FFF2-40B4-BE49-F238E27FC236}">
                <a16:creationId xmlns:a16="http://schemas.microsoft.com/office/drawing/2014/main" id="{F5D389DF-6C1C-48A3-B248-BDFCBFE71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AFA2B-4948-4963-B91D-8CEC26A0DBCE}"/>
              </a:ext>
            </a:extLst>
          </p:cNvPr>
          <p:cNvSpPr>
            <a:spLocks noGrp="1"/>
          </p:cNvSpPr>
          <p:nvPr>
            <p:ph type="sldNum" sz="quarter" idx="12"/>
          </p:nvPr>
        </p:nvSpPr>
        <p:spPr/>
        <p:txBody>
          <a:bodyPr/>
          <a:lstStyle/>
          <a:p>
            <a:fld id="{D01EE970-25A5-4115-97D9-7E80A491B47C}" type="slidenum">
              <a:rPr lang="en-US" smtClean="0"/>
              <a:t>‹#›</a:t>
            </a:fld>
            <a:endParaRPr lang="en-US"/>
          </a:p>
        </p:txBody>
      </p:sp>
      <p:pic>
        <p:nvPicPr>
          <p:cNvPr id="8" name="Picture 7" descr="Logo, company name&#10;&#10;Description automatically generated">
            <a:extLst>
              <a:ext uri="{FF2B5EF4-FFF2-40B4-BE49-F238E27FC236}">
                <a16:creationId xmlns:a16="http://schemas.microsoft.com/office/drawing/2014/main" id="{6073DFA8-D0BD-4BFF-8795-751009F7A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139" y="5840346"/>
            <a:ext cx="3553321" cy="943107"/>
          </a:xfrm>
          <a:prstGeom prst="rect">
            <a:avLst/>
          </a:prstGeom>
        </p:spPr>
      </p:pic>
      <p:pic>
        <p:nvPicPr>
          <p:cNvPr id="10" name="Picture 9" descr="Logo&#10;&#10;Description automatically generated with medium confidence">
            <a:extLst>
              <a:ext uri="{FF2B5EF4-FFF2-40B4-BE49-F238E27FC236}">
                <a16:creationId xmlns:a16="http://schemas.microsoft.com/office/drawing/2014/main" id="{4FAD574A-8B3A-4FE9-B444-FD41C577E0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91436" y="6021347"/>
            <a:ext cx="2867425" cy="762106"/>
          </a:xfrm>
          <a:prstGeom prst="rect">
            <a:avLst/>
          </a:prstGeom>
        </p:spPr>
      </p:pic>
    </p:spTree>
    <p:extLst>
      <p:ext uri="{BB962C8B-B14F-4D97-AF65-F5344CB8AC3E}">
        <p14:creationId xmlns:p14="http://schemas.microsoft.com/office/powerpoint/2010/main" val="28954489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0F6E-93AA-4229-A057-33810AD16A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41A381-8A89-4929-BD87-5ED9649BD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2856CB-C32B-42B9-BEAE-D783A94ADDE9}"/>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5" name="Footer Placeholder 4">
            <a:extLst>
              <a:ext uri="{FF2B5EF4-FFF2-40B4-BE49-F238E27FC236}">
                <a16:creationId xmlns:a16="http://schemas.microsoft.com/office/drawing/2014/main" id="{5AD6CECC-B2BB-456E-8152-D0E1938AF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323087-9361-49D2-A4DC-7B4ABF88AB91}"/>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7473896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85519-3C79-485A-BBAD-6B1B4CAFD6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11A231-E3C6-4A6B-9E23-61922C4D9E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327095-C817-43DA-A418-394AD92F2A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AE23BF-46F4-4402-ACF0-199BD691E6D6}"/>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6" name="Footer Placeholder 5">
            <a:extLst>
              <a:ext uri="{FF2B5EF4-FFF2-40B4-BE49-F238E27FC236}">
                <a16:creationId xmlns:a16="http://schemas.microsoft.com/office/drawing/2014/main" id="{CF94EFB5-A8EE-4270-BBCF-E9DB881B4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092DB-1FD6-43D7-B1F7-3CF04E607567}"/>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16056353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FD13-8CB8-4BDE-84D7-FEFAB02E81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252581-EB38-4534-8F72-58E3698324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6067FA-EE4F-41DE-9EB9-7CEADD7E68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58BC43-35BA-4FE4-B8FE-8AD87C13B3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D9FFD0-9A06-47CF-AD01-D104F5EADF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9EE5D-7A5E-4BF1-99EB-4C2912102D37}"/>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8" name="Footer Placeholder 7">
            <a:extLst>
              <a:ext uri="{FF2B5EF4-FFF2-40B4-BE49-F238E27FC236}">
                <a16:creationId xmlns:a16="http://schemas.microsoft.com/office/drawing/2014/main" id="{842061E0-94AF-4D7E-9961-77D7E2CB66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8575DF-69AC-46EB-B47C-33C8DDAD0B2C}"/>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11240089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15995-45B9-4378-AAE8-C38A7998A8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6C3623-906D-4A68-9616-0D392359F65C}"/>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4" name="Footer Placeholder 3">
            <a:extLst>
              <a:ext uri="{FF2B5EF4-FFF2-40B4-BE49-F238E27FC236}">
                <a16:creationId xmlns:a16="http://schemas.microsoft.com/office/drawing/2014/main" id="{BDA133CF-79EF-46D7-AF5F-A3BDEE32A5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5DC0D4-1FF7-458E-91AF-050F0ABF989F}"/>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2543795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3D0E28-88C4-49FF-AD28-9DF56EAFEFE8}"/>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3" name="Footer Placeholder 2">
            <a:extLst>
              <a:ext uri="{FF2B5EF4-FFF2-40B4-BE49-F238E27FC236}">
                <a16:creationId xmlns:a16="http://schemas.microsoft.com/office/drawing/2014/main" id="{7AF2C794-40FC-4B4D-A776-4C5EEFB6A6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2BF9B1-8568-4CDD-923E-AA16666B4B68}"/>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196603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39B1-A543-1F54-A464-34A314610F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F85AC29-24FD-B708-5554-B0F10801C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8B229A-2533-8C8B-42C1-865D16FF9328}"/>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5" name="Footer Placeholder 4">
            <a:extLst>
              <a:ext uri="{FF2B5EF4-FFF2-40B4-BE49-F238E27FC236}">
                <a16:creationId xmlns:a16="http://schemas.microsoft.com/office/drawing/2014/main" id="{98674CE4-3864-D4A6-1A72-E583538105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A008E0-AF79-14CE-87FD-51026ED1C712}"/>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11107591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4F6F-773E-4EF7-9D06-6760A5B76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DBF691-F0E6-4287-ABC1-90D397E09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1E49AA-85FF-4D73-9D90-93F953DE0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D2FF56-F1C7-48C6-8C68-BACA4E142676}"/>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6" name="Footer Placeholder 5">
            <a:extLst>
              <a:ext uri="{FF2B5EF4-FFF2-40B4-BE49-F238E27FC236}">
                <a16:creationId xmlns:a16="http://schemas.microsoft.com/office/drawing/2014/main" id="{53044194-25C9-4514-A960-30A280C607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4BAFA7-3A7A-4531-BB6C-D90941606A30}"/>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39502142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F952-41A1-4E3F-A713-A442E0417F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84E8C3-F9F9-426E-B211-2D9BD0FBFD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7791A8-5129-4D22-A527-442C054F7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62752-204B-48FB-B58D-2DDCDB354BD0}"/>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6" name="Footer Placeholder 5">
            <a:extLst>
              <a:ext uri="{FF2B5EF4-FFF2-40B4-BE49-F238E27FC236}">
                <a16:creationId xmlns:a16="http://schemas.microsoft.com/office/drawing/2014/main" id="{C2E46E21-01C1-4369-BE6F-0D9AEAE8E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4CE30-D9F8-40BC-B6BF-10F9F7799845}"/>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2322305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B9B9-3B57-4865-9893-F331663C0D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E98BF8-8E57-4B2A-8BCA-D88D2F79C6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DF654-BD9E-406D-856C-297F659F1C1D}"/>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5" name="Footer Placeholder 4">
            <a:extLst>
              <a:ext uri="{FF2B5EF4-FFF2-40B4-BE49-F238E27FC236}">
                <a16:creationId xmlns:a16="http://schemas.microsoft.com/office/drawing/2014/main" id="{D4D644A8-C4D6-462D-A651-166905A5C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B4606-E93F-4B1E-92EA-5FD8E363C342}"/>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11434708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D2602-25D9-453F-A298-A4C389D77F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CE497E-377B-46A3-9D8D-690419E65C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4B18C3-76AD-4EB1-A408-7F90DA10A2C3}"/>
              </a:ext>
            </a:extLst>
          </p:cNvPr>
          <p:cNvSpPr>
            <a:spLocks noGrp="1"/>
          </p:cNvSpPr>
          <p:nvPr>
            <p:ph type="dt" sz="half" idx="10"/>
          </p:nvPr>
        </p:nvSpPr>
        <p:spPr/>
        <p:txBody>
          <a:bodyPr/>
          <a:lstStyle/>
          <a:p>
            <a:fld id="{38353D0C-863B-44FB-934F-C6F902F1E90A}" type="datetimeFigureOut">
              <a:rPr lang="en-US" smtClean="0"/>
              <a:t>11/20/2023</a:t>
            </a:fld>
            <a:endParaRPr lang="en-US"/>
          </a:p>
        </p:txBody>
      </p:sp>
      <p:sp>
        <p:nvSpPr>
          <p:cNvPr id="5" name="Footer Placeholder 4">
            <a:extLst>
              <a:ext uri="{FF2B5EF4-FFF2-40B4-BE49-F238E27FC236}">
                <a16:creationId xmlns:a16="http://schemas.microsoft.com/office/drawing/2014/main" id="{35CF0757-CA4F-4477-927D-B03C2903B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AC58B-3852-4371-9E05-AB6D8E05F992}"/>
              </a:ext>
            </a:extLst>
          </p:cNvPr>
          <p:cNvSpPr>
            <a:spLocks noGrp="1"/>
          </p:cNvSpPr>
          <p:nvPr>
            <p:ph type="sldNum" sz="quarter" idx="12"/>
          </p:nvPr>
        </p:nvSpPr>
        <p:spPr/>
        <p:txBody>
          <a:bodyPr/>
          <a:lstStyle/>
          <a:p>
            <a:fld id="{D01EE970-25A5-4115-97D9-7E80A491B47C}" type="slidenum">
              <a:rPr lang="en-US" smtClean="0"/>
              <a:t>‹#›</a:t>
            </a:fld>
            <a:endParaRPr lang="en-US"/>
          </a:p>
        </p:txBody>
      </p:sp>
    </p:spTree>
    <p:extLst>
      <p:ext uri="{BB962C8B-B14F-4D97-AF65-F5344CB8AC3E}">
        <p14:creationId xmlns:p14="http://schemas.microsoft.com/office/powerpoint/2010/main" val="208367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8DB90-641B-D2D8-404E-911855208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F0FF9C-EB84-99FC-0679-D0BC8B00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20B095-8E1C-F0E0-F196-8DC949D365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18FA5B9-42EB-F2F7-76D3-D9D44625D736}"/>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6" name="Footer Placeholder 5">
            <a:extLst>
              <a:ext uri="{FF2B5EF4-FFF2-40B4-BE49-F238E27FC236}">
                <a16:creationId xmlns:a16="http://schemas.microsoft.com/office/drawing/2014/main" id="{1000B955-911F-B880-A2A7-317A5E0C70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8939D0-29B6-C333-563D-CEEE32B94982}"/>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56435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A849-FDEC-A594-E76B-9CABA0A7EE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B57CE2-A29F-BA55-C86C-46FCA5203B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3B6B8C-CBE2-697C-22AF-E0A1B9377F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D55D02-8B25-D85E-CFAA-4AA7A536D8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BA1886-B7D3-765D-D07A-3DD03F4C13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4D9EF3-321B-9820-66E2-0CFD2C20E046}"/>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8" name="Footer Placeholder 7">
            <a:extLst>
              <a:ext uri="{FF2B5EF4-FFF2-40B4-BE49-F238E27FC236}">
                <a16:creationId xmlns:a16="http://schemas.microsoft.com/office/drawing/2014/main" id="{EBAE210D-961B-2AE9-294B-861F0590B7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B3C2C6-B2B7-0814-252B-E9C01C9B0EE5}"/>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226533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D5D2-6C36-D7B1-760A-752594C064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AB7316-2F3F-AD2B-9BDB-2670D3620D2F}"/>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4" name="Footer Placeholder 3">
            <a:extLst>
              <a:ext uri="{FF2B5EF4-FFF2-40B4-BE49-F238E27FC236}">
                <a16:creationId xmlns:a16="http://schemas.microsoft.com/office/drawing/2014/main" id="{8A4F6443-980E-19E8-D2AB-55FFD68DB2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2AB8D0-3328-1A0F-4386-0F7CB9E21436}"/>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124711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BDCE6A-147F-58EC-78E3-268F651543E5}"/>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3" name="Footer Placeholder 2">
            <a:extLst>
              <a:ext uri="{FF2B5EF4-FFF2-40B4-BE49-F238E27FC236}">
                <a16:creationId xmlns:a16="http://schemas.microsoft.com/office/drawing/2014/main" id="{EE8E6397-DD4F-EC3E-DF5C-B997AF23EB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36AA5B-D4C0-F551-9174-AFCC63244752}"/>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316375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A289-6F57-CBDE-3074-7EA34B879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3DB9F8-B390-DD86-49BD-77C8AD324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82ECC4-9813-5FBB-C9D1-8FD15C2AE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1A4BE-E2CF-1677-B9E6-7CEC5977AB2A}"/>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6" name="Footer Placeholder 5">
            <a:extLst>
              <a:ext uri="{FF2B5EF4-FFF2-40B4-BE49-F238E27FC236}">
                <a16:creationId xmlns:a16="http://schemas.microsoft.com/office/drawing/2014/main" id="{4FFECFB1-0874-B1DD-2DDD-59A6AB30EB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160480-3E72-31D3-1248-8161746C344B}"/>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295237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2AE84-6D92-CD8D-0B3B-94A49B72AA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98BD044-B384-42BC-043F-DA186A93C2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70C4FE-E73D-CBA4-7397-718C145A7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3F21DA-D828-A110-04E4-EFBEB9656377}"/>
              </a:ext>
            </a:extLst>
          </p:cNvPr>
          <p:cNvSpPr>
            <a:spLocks noGrp="1"/>
          </p:cNvSpPr>
          <p:nvPr>
            <p:ph type="dt" sz="half" idx="10"/>
          </p:nvPr>
        </p:nvSpPr>
        <p:spPr/>
        <p:txBody>
          <a:bodyPr/>
          <a:lstStyle/>
          <a:p>
            <a:fld id="{FDA65D47-F427-435D-B9E0-CED7CFAACE54}" type="datetimeFigureOut">
              <a:rPr lang="en-GB" smtClean="0"/>
              <a:t>20/11/2023</a:t>
            </a:fld>
            <a:endParaRPr lang="en-GB"/>
          </a:p>
        </p:txBody>
      </p:sp>
      <p:sp>
        <p:nvSpPr>
          <p:cNvPr id="6" name="Footer Placeholder 5">
            <a:extLst>
              <a:ext uri="{FF2B5EF4-FFF2-40B4-BE49-F238E27FC236}">
                <a16:creationId xmlns:a16="http://schemas.microsoft.com/office/drawing/2014/main" id="{A601756A-6F58-E097-0254-221E04C37D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C8F4C6-2165-3F5D-BABE-DB768B3C3189}"/>
              </a:ext>
            </a:extLst>
          </p:cNvPr>
          <p:cNvSpPr>
            <a:spLocks noGrp="1"/>
          </p:cNvSpPr>
          <p:nvPr>
            <p:ph type="sldNum" sz="quarter" idx="12"/>
          </p:nvPr>
        </p:nvSpPr>
        <p:spPr/>
        <p:txBody>
          <a:bodyPr/>
          <a:lstStyle/>
          <a:p>
            <a:fld id="{0DCA9C1B-0DC5-469F-A1F1-ACCB3D58CEE3}" type="slidenum">
              <a:rPr lang="en-GB" smtClean="0"/>
              <a:t>‹#›</a:t>
            </a:fld>
            <a:endParaRPr lang="en-GB"/>
          </a:p>
        </p:txBody>
      </p:sp>
    </p:spTree>
    <p:extLst>
      <p:ext uri="{BB962C8B-B14F-4D97-AF65-F5344CB8AC3E}">
        <p14:creationId xmlns:p14="http://schemas.microsoft.com/office/powerpoint/2010/main" val="382892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40F6E-6044-7685-ECD9-E60FFD59DD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219488-5F4E-06AE-4BCE-63D5CDD68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D74BF4-CDD2-A643-EDDD-8A6BB6CEA6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65D47-F427-435D-B9E0-CED7CFAACE54}" type="datetimeFigureOut">
              <a:rPr lang="en-GB" smtClean="0"/>
              <a:t>20/11/2023</a:t>
            </a:fld>
            <a:endParaRPr lang="en-GB"/>
          </a:p>
        </p:txBody>
      </p:sp>
      <p:sp>
        <p:nvSpPr>
          <p:cNvPr id="5" name="Footer Placeholder 4">
            <a:extLst>
              <a:ext uri="{FF2B5EF4-FFF2-40B4-BE49-F238E27FC236}">
                <a16:creationId xmlns:a16="http://schemas.microsoft.com/office/drawing/2014/main" id="{2F7BBE91-D3C6-2119-066F-9B03E6B129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9A22C4-2844-0AD5-801C-5B439623E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A9C1B-0DC5-469F-A1F1-ACCB3D58CEE3}" type="slidenum">
              <a:rPr lang="en-GB" smtClean="0"/>
              <a:t>‹#›</a:t>
            </a:fld>
            <a:endParaRPr lang="en-GB"/>
          </a:p>
        </p:txBody>
      </p:sp>
    </p:spTree>
    <p:extLst>
      <p:ext uri="{BB962C8B-B14F-4D97-AF65-F5344CB8AC3E}">
        <p14:creationId xmlns:p14="http://schemas.microsoft.com/office/powerpoint/2010/main" val="4250200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95548" y="365125"/>
            <a:ext cx="8520547"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91C1D-51E8-46DF-BBC4-51EAD3340871}" type="datetimeFigureOut">
              <a:rPr lang="en-GB" smtClean="0"/>
              <a:t>20/11/2023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F0DB0-FCFF-4B0A-BB32-A7CFD02610A4}" type="slidenum">
              <a:rPr lang="en-GB" smtClean="0"/>
              <a:t>‹#›</a:t>
            </a:fld>
            <a:endParaRPr lang="en-GB"/>
          </a:p>
        </p:txBody>
      </p:sp>
    </p:spTree>
    <p:extLst>
      <p:ext uri="{BB962C8B-B14F-4D97-AF65-F5344CB8AC3E}">
        <p14:creationId xmlns:p14="http://schemas.microsoft.com/office/powerpoint/2010/main" val="406741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E4D6C-7DBE-455F-BF0D-6CF87426D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CBA220-5985-4F81-8BEB-A53B3B598B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8B8-2FF9-4E64-AF51-D39D695126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53D0C-863B-44FB-934F-C6F902F1E90A}" type="datetimeFigureOut">
              <a:rPr lang="en-US" smtClean="0"/>
              <a:t>11/20/2023</a:t>
            </a:fld>
            <a:endParaRPr lang="en-US"/>
          </a:p>
        </p:txBody>
      </p:sp>
      <p:sp>
        <p:nvSpPr>
          <p:cNvPr id="5" name="Footer Placeholder 4">
            <a:extLst>
              <a:ext uri="{FF2B5EF4-FFF2-40B4-BE49-F238E27FC236}">
                <a16:creationId xmlns:a16="http://schemas.microsoft.com/office/drawing/2014/main" id="{AE6C935F-C953-43A2-B912-1D856F6C5E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564563-E5EF-4134-A7B1-10B0D4F3F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EE970-25A5-4115-97D9-7E80A491B47C}" type="slidenum">
              <a:rPr lang="en-US" smtClean="0"/>
              <a:t>‹#›</a:t>
            </a:fld>
            <a:endParaRPr lang="en-US"/>
          </a:p>
        </p:txBody>
      </p:sp>
    </p:spTree>
    <p:extLst>
      <p:ext uri="{BB962C8B-B14F-4D97-AF65-F5344CB8AC3E}">
        <p14:creationId xmlns:p14="http://schemas.microsoft.com/office/powerpoint/2010/main" val="2428752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9.xml"/><Relationship Id="rId5" Type="http://schemas.openxmlformats.org/officeDocument/2006/relationships/image" Target="../media/image20.png"/><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researchportal.bath.ac.uk/en/persons/christopher-eccleston"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0983-E289-F891-DB6A-BF281F3B6899}"/>
              </a:ext>
            </a:extLst>
          </p:cNvPr>
          <p:cNvSpPr>
            <a:spLocks noGrp="1"/>
          </p:cNvSpPr>
          <p:nvPr>
            <p:ph type="ctrTitle"/>
          </p:nvPr>
        </p:nvSpPr>
        <p:spPr/>
        <p:txBody>
          <a:bodyPr>
            <a:normAutofit fontScale="90000"/>
          </a:bodyPr>
          <a:lstStyle/>
          <a:p>
            <a:r>
              <a:rPr lang="en-GB" dirty="0">
                <a:solidFill>
                  <a:schemeClr val="bg1"/>
                </a:solidFill>
              </a:rPr>
              <a:t>Interpersonal factors and their impact on pain transitions</a:t>
            </a:r>
          </a:p>
        </p:txBody>
      </p:sp>
      <p:sp>
        <p:nvSpPr>
          <p:cNvPr id="3" name="Subtitle 2">
            <a:extLst>
              <a:ext uri="{FF2B5EF4-FFF2-40B4-BE49-F238E27FC236}">
                <a16:creationId xmlns:a16="http://schemas.microsoft.com/office/drawing/2014/main" id="{09F55E28-68E9-F51A-D7CA-49C10AF07C7E}"/>
              </a:ext>
            </a:extLst>
          </p:cNvPr>
          <p:cNvSpPr>
            <a:spLocks noGrp="1"/>
          </p:cNvSpPr>
          <p:nvPr>
            <p:ph type="subTitle" idx="1"/>
          </p:nvPr>
        </p:nvSpPr>
        <p:spPr/>
        <p:txBody>
          <a:bodyPr/>
          <a:lstStyle/>
          <a:p>
            <a:r>
              <a:rPr lang="en-GB" dirty="0">
                <a:solidFill>
                  <a:schemeClr val="bg1"/>
                </a:solidFill>
              </a:rPr>
              <a:t>Tamar Pincus</a:t>
            </a:r>
          </a:p>
          <a:p>
            <a:r>
              <a:rPr lang="en-GB" dirty="0">
                <a:solidFill>
                  <a:schemeClr val="bg1"/>
                </a:solidFill>
              </a:rPr>
              <a:t>University of Southampton</a:t>
            </a:r>
          </a:p>
        </p:txBody>
      </p:sp>
    </p:spTree>
    <p:extLst>
      <p:ext uri="{BB962C8B-B14F-4D97-AF65-F5344CB8AC3E}">
        <p14:creationId xmlns:p14="http://schemas.microsoft.com/office/powerpoint/2010/main" val="1674136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3D51E-9272-70D6-6269-D695E16AB968}"/>
              </a:ext>
            </a:extLst>
          </p:cNvPr>
          <p:cNvSpPr>
            <a:spLocks noGrp="1"/>
          </p:cNvSpPr>
          <p:nvPr>
            <p:ph type="title"/>
          </p:nvPr>
        </p:nvSpPr>
        <p:spPr/>
        <p:txBody>
          <a:bodyPr/>
          <a:lstStyle/>
          <a:p>
            <a:r>
              <a:rPr lang="en-GB" dirty="0"/>
              <a:t>Can clinicians ‘intervene’?</a:t>
            </a:r>
          </a:p>
        </p:txBody>
      </p:sp>
      <p:sp>
        <p:nvSpPr>
          <p:cNvPr id="3" name="Text Placeholder 2">
            <a:extLst>
              <a:ext uri="{FF2B5EF4-FFF2-40B4-BE49-F238E27FC236}">
                <a16:creationId xmlns:a16="http://schemas.microsoft.com/office/drawing/2014/main" id="{B790969A-F368-8522-71A9-59293F62DCDA}"/>
              </a:ext>
            </a:extLst>
          </p:cNvPr>
          <p:cNvSpPr>
            <a:spLocks noGrp="1"/>
          </p:cNvSpPr>
          <p:nvPr>
            <p:ph type="body" idx="1"/>
          </p:nvPr>
        </p:nvSpPr>
        <p:spPr/>
        <p:txBody>
          <a:bodyPr/>
          <a:lstStyle/>
          <a:p>
            <a:endParaRPr lang="en-GB" dirty="0"/>
          </a:p>
          <a:p>
            <a:r>
              <a:rPr lang="en-GB" dirty="0"/>
              <a:t>It’s not what you do, it’s the way that you do it</a:t>
            </a:r>
          </a:p>
        </p:txBody>
      </p:sp>
      <p:pic>
        <p:nvPicPr>
          <p:cNvPr id="4" name="Picture 3">
            <a:extLst>
              <a:ext uri="{FF2B5EF4-FFF2-40B4-BE49-F238E27FC236}">
                <a16:creationId xmlns:a16="http://schemas.microsoft.com/office/drawing/2014/main" id="{F2EA8959-CDF2-E1F4-B8D7-02E09B044EB0}"/>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608849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EF4B-8A4B-0D7F-E7AB-12A3DDCFA75C}"/>
              </a:ext>
            </a:extLst>
          </p:cNvPr>
          <p:cNvSpPr>
            <a:spLocks noGrp="1"/>
          </p:cNvSpPr>
          <p:nvPr>
            <p:ph type="title"/>
          </p:nvPr>
        </p:nvSpPr>
        <p:spPr>
          <a:xfrm>
            <a:off x="838200" y="86200"/>
            <a:ext cx="10515600" cy="1325563"/>
          </a:xfrm>
        </p:spPr>
        <p:txBody>
          <a:bodyPr/>
          <a:lstStyle/>
          <a:p>
            <a:r>
              <a:rPr lang="en-US" b="1" dirty="0"/>
              <a:t>Clinician review</a:t>
            </a:r>
          </a:p>
        </p:txBody>
      </p:sp>
      <p:pic>
        <p:nvPicPr>
          <p:cNvPr id="5" name="Picture 4" descr="Icon&#10;&#10;Description automatically generated">
            <a:extLst>
              <a:ext uri="{FF2B5EF4-FFF2-40B4-BE49-F238E27FC236}">
                <a16:creationId xmlns:a16="http://schemas.microsoft.com/office/drawing/2014/main" id="{895B73F6-2EB2-F9BE-81C8-D780EA519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7234" y="313442"/>
            <a:ext cx="1784644" cy="602317"/>
          </a:xfrm>
          <a:prstGeom prst="rect">
            <a:avLst/>
          </a:prstGeom>
        </p:spPr>
      </p:pic>
      <p:cxnSp>
        <p:nvCxnSpPr>
          <p:cNvPr id="14" name="Straight Connector 13">
            <a:extLst>
              <a:ext uri="{FF2B5EF4-FFF2-40B4-BE49-F238E27FC236}">
                <a16:creationId xmlns:a16="http://schemas.microsoft.com/office/drawing/2014/main" id="{0D09F27E-F937-6FBF-4F00-6C24FC79E3CF}"/>
              </a:ext>
            </a:extLst>
          </p:cNvPr>
          <p:cNvCxnSpPr/>
          <p:nvPr/>
        </p:nvCxnSpPr>
        <p:spPr>
          <a:xfrm>
            <a:off x="838200" y="1143000"/>
            <a:ext cx="10091356"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250042AC-4378-57B3-8A2E-90F35DCE73E5}"/>
              </a:ext>
            </a:extLst>
          </p:cNvPr>
          <p:cNvGrpSpPr/>
          <p:nvPr/>
        </p:nvGrpSpPr>
        <p:grpSpPr>
          <a:xfrm>
            <a:off x="1567405" y="5137999"/>
            <a:ext cx="9594711" cy="1546223"/>
            <a:chOff x="1567405" y="5137999"/>
            <a:chExt cx="9594711" cy="1546223"/>
          </a:xfrm>
        </p:grpSpPr>
        <p:sp>
          <p:nvSpPr>
            <p:cNvPr id="8" name="Rounded Rectangle 7">
              <a:extLst>
                <a:ext uri="{FF2B5EF4-FFF2-40B4-BE49-F238E27FC236}">
                  <a16:creationId xmlns:a16="http://schemas.microsoft.com/office/drawing/2014/main" id="{60CD4866-B3FA-D840-BEB1-77978C518548}"/>
                </a:ext>
              </a:extLst>
            </p:cNvPr>
            <p:cNvSpPr/>
            <p:nvPr/>
          </p:nvSpPr>
          <p:spPr>
            <a:xfrm>
              <a:off x="1567405" y="5268892"/>
              <a:ext cx="2958296" cy="139383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Clinicians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 = number of studies)</a:t>
              </a:r>
            </a:p>
          </p:txBody>
        </p:sp>
        <p:sp>
          <p:nvSpPr>
            <p:cNvPr id="19" name="Rounded Rectangle 18">
              <a:extLst>
                <a:ext uri="{FF2B5EF4-FFF2-40B4-BE49-F238E27FC236}">
                  <a16:creationId xmlns:a16="http://schemas.microsoft.com/office/drawing/2014/main" id="{A74B4E9E-1976-1C71-7E0C-D0B125BE2F6D}"/>
                </a:ext>
              </a:extLst>
            </p:cNvPr>
            <p:cNvSpPr/>
            <p:nvPr/>
          </p:nvSpPr>
          <p:spPr>
            <a:xfrm>
              <a:off x="5759365" y="5137999"/>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GPs (n = 6)</a:t>
              </a:r>
            </a:p>
          </p:txBody>
        </p:sp>
        <p:sp>
          <p:nvSpPr>
            <p:cNvPr id="20" name="Rounded Rectangle 19">
              <a:extLst>
                <a:ext uri="{FF2B5EF4-FFF2-40B4-BE49-F238E27FC236}">
                  <a16:creationId xmlns:a16="http://schemas.microsoft.com/office/drawing/2014/main" id="{85A5627B-6987-3A49-93B7-3515EB6A6BD9}"/>
                </a:ext>
              </a:extLst>
            </p:cNvPr>
            <p:cNvSpPr/>
            <p:nvPr/>
          </p:nvSpPr>
          <p:spPr>
            <a:xfrm>
              <a:off x="5759365" y="5546922"/>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Physicians unspecified (n = 9) </a:t>
              </a:r>
            </a:p>
          </p:txBody>
        </p:sp>
        <p:sp>
          <p:nvSpPr>
            <p:cNvPr id="21" name="Rounded Rectangle 20">
              <a:extLst>
                <a:ext uri="{FF2B5EF4-FFF2-40B4-BE49-F238E27FC236}">
                  <a16:creationId xmlns:a16="http://schemas.microsoft.com/office/drawing/2014/main" id="{78191FEA-E723-E84F-D7AD-6B8DA9760653}"/>
                </a:ext>
              </a:extLst>
            </p:cNvPr>
            <p:cNvSpPr/>
            <p:nvPr/>
          </p:nvSpPr>
          <p:spPr>
            <a:xfrm>
              <a:off x="5759365" y="5965809"/>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Orthopaedic surgeons/surgical teams (n = 3)</a:t>
              </a:r>
            </a:p>
          </p:txBody>
        </p:sp>
        <p:sp>
          <p:nvSpPr>
            <p:cNvPr id="22" name="Rounded Rectangle 21">
              <a:extLst>
                <a:ext uri="{FF2B5EF4-FFF2-40B4-BE49-F238E27FC236}">
                  <a16:creationId xmlns:a16="http://schemas.microsoft.com/office/drawing/2014/main" id="{AA576BE5-7EA1-F1B8-1C20-024B17C38C7C}"/>
                </a:ext>
              </a:extLst>
            </p:cNvPr>
            <p:cNvSpPr/>
            <p:nvPr/>
          </p:nvSpPr>
          <p:spPr>
            <a:xfrm>
              <a:off x="5759359" y="6398666"/>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Physical therapists (n = 3)</a:t>
              </a:r>
            </a:p>
          </p:txBody>
        </p:sp>
      </p:grpSp>
      <p:grpSp>
        <p:nvGrpSpPr>
          <p:cNvPr id="29" name="Group 28">
            <a:extLst>
              <a:ext uri="{FF2B5EF4-FFF2-40B4-BE49-F238E27FC236}">
                <a16:creationId xmlns:a16="http://schemas.microsoft.com/office/drawing/2014/main" id="{D851B91D-2FAB-E57D-FB52-860DCAA988D5}"/>
              </a:ext>
            </a:extLst>
          </p:cNvPr>
          <p:cNvGrpSpPr/>
          <p:nvPr/>
        </p:nvGrpSpPr>
        <p:grpSpPr>
          <a:xfrm>
            <a:off x="1567405" y="2768939"/>
            <a:ext cx="9594714" cy="2036076"/>
            <a:chOff x="1567405" y="2768939"/>
            <a:chExt cx="9594714" cy="2036076"/>
          </a:xfrm>
        </p:grpSpPr>
        <p:sp>
          <p:nvSpPr>
            <p:cNvPr id="7" name="Rounded Rectangle 6">
              <a:extLst>
                <a:ext uri="{FF2B5EF4-FFF2-40B4-BE49-F238E27FC236}">
                  <a16:creationId xmlns:a16="http://schemas.microsoft.com/office/drawing/2014/main" id="{5A3D9744-8F02-B170-ACB1-414F1F5A988C}"/>
                </a:ext>
              </a:extLst>
            </p:cNvPr>
            <p:cNvSpPr/>
            <p:nvPr/>
          </p:nvSpPr>
          <p:spPr>
            <a:xfrm>
              <a:off x="1567405" y="2874088"/>
              <a:ext cx="2958296" cy="1822795"/>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Participants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 = 12852)</a:t>
              </a:r>
            </a:p>
          </p:txBody>
        </p:sp>
        <p:sp>
          <p:nvSpPr>
            <p:cNvPr id="13" name="Rounded Rectangle 12">
              <a:extLst>
                <a:ext uri="{FF2B5EF4-FFF2-40B4-BE49-F238E27FC236}">
                  <a16:creationId xmlns:a16="http://schemas.microsoft.com/office/drawing/2014/main" id="{80E05AA4-4F90-9308-08DD-73095E168F6F}"/>
                </a:ext>
              </a:extLst>
            </p:cNvPr>
            <p:cNvSpPr/>
            <p:nvPr/>
          </p:nvSpPr>
          <p:spPr>
            <a:xfrm>
              <a:off x="5759369" y="2768939"/>
              <a:ext cx="5402749"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Low back pain (n = 11)</a:t>
              </a:r>
            </a:p>
          </p:txBody>
        </p:sp>
        <p:sp>
          <p:nvSpPr>
            <p:cNvPr id="15" name="Rounded Rectangle 14">
              <a:extLst>
                <a:ext uri="{FF2B5EF4-FFF2-40B4-BE49-F238E27FC236}">
                  <a16:creationId xmlns:a16="http://schemas.microsoft.com/office/drawing/2014/main" id="{67AED4A5-97F4-8931-7B86-45CDFEB5112B}"/>
                </a:ext>
              </a:extLst>
            </p:cNvPr>
            <p:cNvSpPr/>
            <p:nvPr/>
          </p:nvSpPr>
          <p:spPr>
            <a:xfrm>
              <a:off x="5759369" y="3204794"/>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Osteoarthritis/Rheumatoid arthritis (n = 5)</a:t>
              </a:r>
            </a:p>
          </p:txBody>
        </p:sp>
        <p:sp>
          <p:nvSpPr>
            <p:cNvPr id="16" name="Rounded Rectangle 15">
              <a:extLst>
                <a:ext uri="{FF2B5EF4-FFF2-40B4-BE49-F238E27FC236}">
                  <a16:creationId xmlns:a16="http://schemas.microsoft.com/office/drawing/2014/main" id="{900F707D-07C8-F3A5-1228-B9B23465E818}"/>
                </a:ext>
              </a:extLst>
            </p:cNvPr>
            <p:cNvSpPr/>
            <p:nvPr/>
          </p:nvSpPr>
          <p:spPr>
            <a:xfrm>
              <a:off x="5759365" y="3642708"/>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Other MSK (n = 5)</a:t>
              </a:r>
            </a:p>
          </p:txBody>
        </p:sp>
        <p:sp>
          <p:nvSpPr>
            <p:cNvPr id="17" name="Rounded Rectangle 16">
              <a:extLst>
                <a:ext uri="{FF2B5EF4-FFF2-40B4-BE49-F238E27FC236}">
                  <a16:creationId xmlns:a16="http://schemas.microsoft.com/office/drawing/2014/main" id="{AA4711D6-949A-E9C6-8A83-E93CB998EAA5}"/>
                </a:ext>
              </a:extLst>
            </p:cNvPr>
            <p:cNvSpPr/>
            <p:nvPr/>
          </p:nvSpPr>
          <p:spPr>
            <a:xfrm>
              <a:off x="5759365" y="4075161"/>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Fibromyalgia (n = 2)</a:t>
              </a:r>
            </a:p>
          </p:txBody>
        </p:sp>
        <p:sp>
          <p:nvSpPr>
            <p:cNvPr id="18" name="Rounded Rectangle 17">
              <a:extLst>
                <a:ext uri="{FF2B5EF4-FFF2-40B4-BE49-F238E27FC236}">
                  <a16:creationId xmlns:a16="http://schemas.microsoft.com/office/drawing/2014/main" id="{88E690F8-590B-2677-ED13-1FFE2AA02371}"/>
                </a:ext>
              </a:extLst>
            </p:cNvPr>
            <p:cNvSpPr/>
            <p:nvPr/>
          </p:nvSpPr>
          <p:spPr>
            <a:xfrm>
              <a:off x="5759364" y="4519459"/>
              <a:ext cx="5402751"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Other chronic pain, mainly non-specified (n = 5)</a:t>
              </a:r>
            </a:p>
          </p:txBody>
        </p:sp>
        <p:sp>
          <p:nvSpPr>
            <p:cNvPr id="24" name="Right Brace 23">
              <a:extLst>
                <a:ext uri="{FF2B5EF4-FFF2-40B4-BE49-F238E27FC236}">
                  <a16:creationId xmlns:a16="http://schemas.microsoft.com/office/drawing/2014/main" id="{1886CE12-93A3-A8F5-3184-881A8825B86B}"/>
                </a:ext>
              </a:extLst>
            </p:cNvPr>
            <p:cNvSpPr/>
            <p:nvPr/>
          </p:nvSpPr>
          <p:spPr>
            <a:xfrm>
              <a:off x="4899462" y="2824472"/>
              <a:ext cx="486136" cy="1930927"/>
            </a:xfrm>
            <a:prstGeom prst="rightBrace">
              <a:avLst/>
            </a:prstGeom>
            <a:noFill/>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9A65C131-6E8D-B13E-484A-5CDA0A0D188F}"/>
              </a:ext>
            </a:extLst>
          </p:cNvPr>
          <p:cNvGrpSpPr/>
          <p:nvPr/>
        </p:nvGrpSpPr>
        <p:grpSpPr>
          <a:xfrm>
            <a:off x="1567405" y="1240508"/>
            <a:ext cx="9594713" cy="1224738"/>
            <a:chOff x="1567405" y="1240508"/>
            <a:chExt cx="9594713" cy="1224738"/>
          </a:xfrm>
        </p:grpSpPr>
        <p:sp>
          <p:nvSpPr>
            <p:cNvPr id="6" name="Rounded Rectangle 5">
              <a:extLst>
                <a:ext uri="{FF2B5EF4-FFF2-40B4-BE49-F238E27FC236}">
                  <a16:creationId xmlns:a16="http://schemas.microsoft.com/office/drawing/2014/main" id="{22E4F892-AFE2-33F0-B9F4-8ABA80B48DCB}"/>
                </a:ext>
              </a:extLst>
            </p:cNvPr>
            <p:cNvSpPr/>
            <p:nvPr/>
          </p:nvSpPr>
          <p:spPr>
            <a:xfrm>
              <a:off x="1567405" y="1370242"/>
              <a:ext cx="2958296" cy="9891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Studies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 = 28)</a:t>
              </a:r>
            </a:p>
          </p:txBody>
        </p:sp>
        <p:sp>
          <p:nvSpPr>
            <p:cNvPr id="9" name="Rounded Rectangle 8">
              <a:extLst>
                <a:ext uri="{FF2B5EF4-FFF2-40B4-BE49-F238E27FC236}">
                  <a16:creationId xmlns:a16="http://schemas.microsoft.com/office/drawing/2014/main" id="{79D56C79-CABB-08B7-2370-D132BB5AB4E3}"/>
                </a:ext>
              </a:extLst>
            </p:cNvPr>
            <p:cNvSpPr/>
            <p:nvPr/>
          </p:nvSpPr>
          <p:spPr>
            <a:xfrm>
              <a:off x="5759369" y="1313141"/>
              <a:ext cx="5402747"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RCTs [including secondary analyses] (n = 13)</a:t>
              </a:r>
            </a:p>
          </p:txBody>
        </p:sp>
        <p:sp>
          <p:nvSpPr>
            <p:cNvPr id="11" name="Rounded Rectangle 10">
              <a:extLst>
                <a:ext uri="{FF2B5EF4-FFF2-40B4-BE49-F238E27FC236}">
                  <a16:creationId xmlns:a16="http://schemas.microsoft.com/office/drawing/2014/main" id="{9711E397-2A46-8A78-31AB-1319A7A4A3BC}"/>
                </a:ext>
              </a:extLst>
            </p:cNvPr>
            <p:cNvSpPr/>
            <p:nvPr/>
          </p:nvSpPr>
          <p:spPr>
            <a:xfrm>
              <a:off x="5759369" y="1722064"/>
              <a:ext cx="5402748"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Prospective cohorts (n = 12)</a:t>
              </a:r>
            </a:p>
          </p:txBody>
        </p:sp>
        <p:sp>
          <p:nvSpPr>
            <p:cNvPr id="12" name="Rounded Rectangle 11">
              <a:extLst>
                <a:ext uri="{FF2B5EF4-FFF2-40B4-BE49-F238E27FC236}">
                  <a16:creationId xmlns:a16="http://schemas.microsoft.com/office/drawing/2014/main" id="{CAC792E8-1190-B128-E63E-3C8B149585A5}"/>
                </a:ext>
              </a:extLst>
            </p:cNvPr>
            <p:cNvSpPr/>
            <p:nvPr/>
          </p:nvSpPr>
          <p:spPr>
            <a:xfrm>
              <a:off x="5759370" y="2130987"/>
              <a:ext cx="5402748"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Experimental (n = 3)</a:t>
              </a:r>
            </a:p>
          </p:txBody>
        </p:sp>
        <p:sp>
          <p:nvSpPr>
            <p:cNvPr id="25" name="Right Brace 24">
              <a:extLst>
                <a:ext uri="{FF2B5EF4-FFF2-40B4-BE49-F238E27FC236}">
                  <a16:creationId xmlns:a16="http://schemas.microsoft.com/office/drawing/2014/main" id="{014AC8A9-920D-BB05-9742-DE0272830813}"/>
                </a:ext>
              </a:extLst>
            </p:cNvPr>
            <p:cNvSpPr/>
            <p:nvPr/>
          </p:nvSpPr>
          <p:spPr>
            <a:xfrm>
              <a:off x="4899462" y="1240508"/>
              <a:ext cx="486136" cy="1224738"/>
            </a:xfrm>
            <a:prstGeom prst="rightBrace">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6" name="Right Brace 25">
            <a:extLst>
              <a:ext uri="{FF2B5EF4-FFF2-40B4-BE49-F238E27FC236}">
                <a16:creationId xmlns:a16="http://schemas.microsoft.com/office/drawing/2014/main" id="{69BA2682-B1A7-ED25-EC46-0E410C9A7A66}"/>
              </a:ext>
            </a:extLst>
          </p:cNvPr>
          <p:cNvSpPr/>
          <p:nvPr/>
        </p:nvSpPr>
        <p:spPr>
          <a:xfrm>
            <a:off x="4899462" y="5000263"/>
            <a:ext cx="486136" cy="1771537"/>
          </a:xfrm>
          <a:prstGeom prst="rightBrace">
            <a:avLst/>
          </a:prstGeom>
          <a:noFill/>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485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EF4B-8A4B-0D7F-E7AB-12A3DDCFA75C}"/>
              </a:ext>
            </a:extLst>
          </p:cNvPr>
          <p:cNvSpPr>
            <a:spLocks noGrp="1"/>
          </p:cNvSpPr>
          <p:nvPr>
            <p:ph type="title"/>
          </p:nvPr>
        </p:nvSpPr>
        <p:spPr>
          <a:xfrm>
            <a:off x="838200" y="86200"/>
            <a:ext cx="10515600" cy="1325563"/>
          </a:xfrm>
        </p:spPr>
        <p:txBody>
          <a:bodyPr/>
          <a:lstStyle/>
          <a:p>
            <a:r>
              <a:rPr lang="en-US" b="1" dirty="0"/>
              <a:t>Clinician review – key findings</a:t>
            </a:r>
          </a:p>
        </p:txBody>
      </p:sp>
      <p:pic>
        <p:nvPicPr>
          <p:cNvPr id="5" name="Picture 4" descr="Icon&#10;&#10;Description automatically generated">
            <a:extLst>
              <a:ext uri="{FF2B5EF4-FFF2-40B4-BE49-F238E27FC236}">
                <a16:creationId xmlns:a16="http://schemas.microsoft.com/office/drawing/2014/main" id="{895B73F6-2EB2-F9BE-81C8-D780EA519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7234" y="313442"/>
            <a:ext cx="1784644" cy="602317"/>
          </a:xfrm>
          <a:prstGeom prst="rect">
            <a:avLst/>
          </a:prstGeom>
        </p:spPr>
      </p:pic>
      <p:cxnSp>
        <p:nvCxnSpPr>
          <p:cNvPr id="14" name="Straight Connector 13">
            <a:extLst>
              <a:ext uri="{FF2B5EF4-FFF2-40B4-BE49-F238E27FC236}">
                <a16:creationId xmlns:a16="http://schemas.microsoft.com/office/drawing/2014/main" id="{0D09F27E-F937-6FBF-4F00-6C24FC79E3CF}"/>
              </a:ext>
            </a:extLst>
          </p:cNvPr>
          <p:cNvCxnSpPr/>
          <p:nvPr/>
        </p:nvCxnSpPr>
        <p:spPr>
          <a:xfrm>
            <a:off x="838200" y="1143000"/>
            <a:ext cx="10091356"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8DF4BF70-EA4E-8F4C-C813-C85F0115BBC0}"/>
              </a:ext>
            </a:extLst>
          </p:cNvPr>
          <p:cNvGrpSpPr/>
          <p:nvPr/>
        </p:nvGrpSpPr>
        <p:grpSpPr>
          <a:xfrm>
            <a:off x="412678" y="1411764"/>
            <a:ext cx="2662177" cy="5061211"/>
            <a:chOff x="340488" y="3055719"/>
            <a:chExt cx="2662177" cy="5061211"/>
          </a:xfrm>
        </p:grpSpPr>
        <p:sp>
          <p:nvSpPr>
            <p:cNvPr id="6" name="Rounded Rectangle 5">
              <a:extLst>
                <a:ext uri="{FF2B5EF4-FFF2-40B4-BE49-F238E27FC236}">
                  <a16:creationId xmlns:a16="http://schemas.microsoft.com/office/drawing/2014/main" id="{ADE783CE-6115-DB84-4BE0-933147F9E402}"/>
                </a:ext>
              </a:extLst>
            </p:cNvPr>
            <p:cNvSpPr/>
            <p:nvPr/>
          </p:nvSpPr>
          <p:spPr>
            <a:xfrm>
              <a:off x="340488" y="3055719"/>
              <a:ext cx="2662177" cy="506121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F1E8A2F-933E-5688-3455-FF838BCD16FD}"/>
                </a:ext>
              </a:extLst>
            </p:cNvPr>
            <p:cNvSpPr txBox="1"/>
            <p:nvPr/>
          </p:nvSpPr>
          <p:spPr>
            <a:xfrm>
              <a:off x="985556" y="3059668"/>
              <a:ext cx="137204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Reassurance</a:t>
              </a:r>
            </a:p>
          </p:txBody>
        </p:sp>
        <p:sp>
          <p:nvSpPr>
            <p:cNvPr id="8" name="TextBox 7">
              <a:extLst>
                <a:ext uri="{FF2B5EF4-FFF2-40B4-BE49-F238E27FC236}">
                  <a16:creationId xmlns:a16="http://schemas.microsoft.com/office/drawing/2014/main" id="{186BA4BC-474B-471C-6701-D6A7F4592060}"/>
                </a:ext>
              </a:extLst>
            </p:cNvPr>
            <p:cNvSpPr txBox="1"/>
            <p:nvPr/>
          </p:nvSpPr>
          <p:spPr>
            <a:xfrm>
              <a:off x="486137" y="3548178"/>
              <a:ext cx="2516528"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2486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Small but significant effects for reducing pain across all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Potential effects with psychological factors</a:t>
              </a:r>
            </a:p>
          </p:txBody>
        </p:sp>
      </p:grpSp>
      <p:grpSp>
        <p:nvGrpSpPr>
          <p:cNvPr id="9" name="Group 8">
            <a:extLst>
              <a:ext uri="{FF2B5EF4-FFF2-40B4-BE49-F238E27FC236}">
                <a16:creationId xmlns:a16="http://schemas.microsoft.com/office/drawing/2014/main" id="{350CF9ED-47B8-B310-1BB3-7356F6B1B72A}"/>
              </a:ext>
            </a:extLst>
          </p:cNvPr>
          <p:cNvGrpSpPr/>
          <p:nvPr/>
        </p:nvGrpSpPr>
        <p:grpSpPr>
          <a:xfrm>
            <a:off x="3291880" y="1411764"/>
            <a:ext cx="2662177" cy="5061211"/>
            <a:chOff x="3219690" y="3055719"/>
            <a:chExt cx="2662177" cy="5061211"/>
          </a:xfrm>
        </p:grpSpPr>
        <p:sp>
          <p:nvSpPr>
            <p:cNvPr id="10" name="Rounded Rectangle 9">
              <a:extLst>
                <a:ext uri="{FF2B5EF4-FFF2-40B4-BE49-F238E27FC236}">
                  <a16:creationId xmlns:a16="http://schemas.microsoft.com/office/drawing/2014/main" id="{F2286FBE-D61E-0604-C77F-4D040EF830BA}"/>
                </a:ext>
              </a:extLst>
            </p:cNvPr>
            <p:cNvSpPr/>
            <p:nvPr/>
          </p:nvSpPr>
          <p:spPr>
            <a:xfrm>
              <a:off x="3219690" y="3055719"/>
              <a:ext cx="2662177" cy="5061211"/>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B0C0AEFD-3E82-1309-8C70-957C6C8701F0}"/>
                </a:ext>
              </a:extLst>
            </p:cNvPr>
            <p:cNvSpPr txBox="1"/>
            <p:nvPr/>
          </p:nvSpPr>
          <p:spPr>
            <a:xfrm>
              <a:off x="3974563" y="3059668"/>
              <a:ext cx="11524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Validation</a:t>
              </a:r>
            </a:p>
          </p:txBody>
        </p:sp>
        <p:sp>
          <p:nvSpPr>
            <p:cNvPr id="12" name="TextBox 11">
              <a:extLst>
                <a:ext uri="{FF2B5EF4-FFF2-40B4-BE49-F238E27FC236}">
                  <a16:creationId xmlns:a16="http://schemas.microsoft.com/office/drawing/2014/main" id="{A1685CFB-3385-7A6D-7CD1-BD943805524B}"/>
                </a:ext>
              </a:extLst>
            </p:cNvPr>
            <p:cNvSpPr txBox="1"/>
            <p:nvPr/>
          </p:nvSpPr>
          <p:spPr>
            <a:xfrm>
              <a:off x="3387523" y="3457453"/>
              <a:ext cx="2326511" cy="32932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551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Significant effects on reducing pain when validated by clinician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beneficial effects on mental health and functioning</a:t>
              </a:r>
            </a:p>
          </p:txBody>
        </p:sp>
      </p:grpSp>
      <p:grpSp>
        <p:nvGrpSpPr>
          <p:cNvPr id="13" name="Group 12">
            <a:extLst>
              <a:ext uri="{FF2B5EF4-FFF2-40B4-BE49-F238E27FC236}">
                <a16:creationId xmlns:a16="http://schemas.microsoft.com/office/drawing/2014/main" id="{75C0C9E5-9AE3-1B21-E56D-CE13A8B5E0E2}"/>
              </a:ext>
            </a:extLst>
          </p:cNvPr>
          <p:cNvGrpSpPr/>
          <p:nvPr/>
        </p:nvGrpSpPr>
        <p:grpSpPr>
          <a:xfrm>
            <a:off x="6171082" y="1411763"/>
            <a:ext cx="2770690" cy="5061210"/>
            <a:chOff x="6098892" y="3055718"/>
            <a:chExt cx="2770690" cy="5061210"/>
          </a:xfrm>
        </p:grpSpPr>
        <p:sp>
          <p:nvSpPr>
            <p:cNvPr id="15" name="Rounded Rectangle 14">
              <a:extLst>
                <a:ext uri="{FF2B5EF4-FFF2-40B4-BE49-F238E27FC236}">
                  <a16:creationId xmlns:a16="http://schemas.microsoft.com/office/drawing/2014/main" id="{7D3ADF29-66AC-16E6-B831-A463D870B5A3}"/>
                </a:ext>
              </a:extLst>
            </p:cNvPr>
            <p:cNvSpPr/>
            <p:nvPr/>
          </p:nvSpPr>
          <p:spPr>
            <a:xfrm>
              <a:off x="6098892" y="3055718"/>
              <a:ext cx="2662177" cy="506121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EA9D51D1-1C12-1B0F-CC9C-ADF545C71A72}"/>
                </a:ext>
              </a:extLst>
            </p:cNvPr>
            <p:cNvSpPr txBox="1"/>
            <p:nvPr/>
          </p:nvSpPr>
          <p:spPr>
            <a:xfrm>
              <a:off x="6915993" y="3059668"/>
              <a:ext cx="102797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Empathy</a:t>
              </a:r>
            </a:p>
          </p:txBody>
        </p:sp>
        <p:sp>
          <p:nvSpPr>
            <p:cNvPr id="17" name="TextBox 16">
              <a:extLst>
                <a:ext uri="{FF2B5EF4-FFF2-40B4-BE49-F238E27FC236}">
                  <a16:creationId xmlns:a16="http://schemas.microsoft.com/office/drawing/2014/main" id="{40889F74-DECE-C18E-A5BB-E293B5058F10}"/>
                </a:ext>
              </a:extLst>
            </p:cNvPr>
            <p:cNvSpPr txBox="1"/>
            <p:nvPr/>
          </p:nvSpPr>
          <p:spPr>
            <a:xfrm>
              <a:off x="6158212" y="3457453"/>
              <a:ext cx="2711370"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4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3370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3 studies with positive effects on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 study had no effect of empathy of pain – patients were awaiting joint replacement</a:t>
              </a:r>
            </a:p>
          </p:txBody>
        </p:sp>
      </p:grpSp>
      <p:grpSp>
        <p:nvGrpSpPr>
          <p:cNvPr id="18" name="Group 17">
            <a:extLst>
              <a:ext uri="{FF2B5EF4-FFF2-40B4-BE49-F238E27FC236}">
                <a16:creationId xmlns:a16="http://schemas.microsoft.com/office/drawing/2014/main" id="{8C14E9BA-1560-7CA3-3007-20F9EEBD7C39}"/>
              </a:ext>
            </a:extLst>
          </p:cNvPr>
          <p:cNvGrpSpPr/>
          <p:nvPr/>
        </p:nvGrpSpPr>
        <p:grpSpPr>
          <a:xfrm>
            <a:off x="9050284" y="1411763"/>
            <a:ext cx="2662177" cy="5061203"/>
            <a:chOff x="8978094" y="3055718"/>
            <a:chExt cx="2662177" cy="5061203"/>
          </a:xfrm>
        </p:grpSpPr>
        <p:sp>
          <p:nvSpPr>
            <p:cNvPr id="19" name="Rounded Rectangle 18">
              <a:extLst>
                <a:ext uri="{FF2B5EF4-FFF2-40B4-BE49-F238E27FC236}">
                  <a16:creationId xmlns:a16="http://schemas.microsoft.com/office/drawing/2014/main" id="{D84E0FAE-3583-C1A4-2A5F-57D74C8FA907}"/>
                </a:ext>
              </a:extLst>
            </p:cNvPr>
            <p:cNvSpPr/>
            <p:nvPr/>
          </p:nvSpPr>
          <p:spPr>
            <a:xfrm>
              <a:off x="8978094" y="3055718"/>
              <a:ext cx="2662177" cy="5061203"/>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295EABDB-A353-754A-E35B-43ACF24F4926}"/>
                </a:ext>
              </a:extLst>
            </p:cNvPr>
            <p:cNvSpPr txBox="1"/>
            <p:nvPr/>
          </p:nvSpPr>
          <p:spPr>
            <a:xfrm>
              <a:off x="9538019" y="3055718"/>
              <a:ext cx="1416670"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Motivational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interviewing</a:t>
              </a:r>
            </a:p>
          </p:txBody>
        </p:sp>
        <p:sp>
          <p:nvSpPr>
            <p:cNvPr id="21" name="TextBox 20">
              <a:extLst>
                <a:ext uri="{FF2B5EF4-FFF2-40B4-BE49-F238E27FC236}">
                  <a16:creationId xmlns:a16="http://schemas.microsoft.com/office/drawing/2014/main" id="{4D1C967E-8E10-95F1-0321-CDACA21BDFEF}"/>
                </a:ext>
              </a:extLst>
            </p:cNvPr>
            <p:cNvSpPr txBox="1"/>
            <p:nvPr/>
          </p:nvSpPr>
          <p:spPr>
            <a:xfrm>
              <a:off x="9086607" y="3702049"/>
              <a:ext cx="2326511" cy="35702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2446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Modest improvements in functioning in participants with chronic pain, but not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More return to work in MI arm.</a:t>
              </a:r>
            </a:p>
          </p:txBody>
        </p:sp>
      </p:grpSp>
    </p:spTree>
    <p:extLst>
      <p:ext uri="{BB962C8B-B14F-4D97-AF65-F5344CB8AC3E}">
        <p14:creationId xmlns:p14="http://schemas.microsoft.com/office/powerpoint/2010/main" val="296011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reassurance?</a:t>
            </a:r>
          </a:p>
        </p:txBody>
      </p:sp>
      <p:pic>
        <p:nvPicPr>
          <p:cNvPr id="3" name="Picture 2">
            <a:extLst>
              <a:ext uri="{FF2B5EF4-FFF2-40B4-BE49-F238E27FC236}">
                <a16:creationId xmlns:a16="http://schemas.microsoft.com/office/drawing/2014/main" id="{8E32B054-0237-47E4-EAEC-21A3BF449F69}"/>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1600088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rtlCol="0">
            <a:normAutofit/>
          </a:bodyPr>
          <a:lstStyle/>
          <a:p>
            <a:pPr>
              <a:defRPr/>
            </a:pPr>
            <a:r>
              <a:rPr lang="en-GB" sz="3200" dirty="0">
                <a:solidFill>
                  <a:schemeClr val="bg1"/>
                </a:solidFill>
                <a:cs typeface="Times New Roman" pitchFamily="18" charset="0"/>
              </a:rPr>
              <a:t>Definition from Linton et al., Pain, 2008</a:t>
            </a:r>
            <a:endParaRPr lang="en-US" sz="3200" dirty="0">
              <a:solidFill>
                <a:schemeClr val="bg1"/>
              </a:solidFill>
              <a:cs typeface="Times New Roman" pitchFamily="18" charset="0"/>
            </a:endParaRPr>
          </a:p>
        </p:txBody>
      </p:sp>
      <p:sp>
        <p:nvSpPr>
          <p:cNvPr id="11267" name="Content Placeholder 2"/>
          <p:cNvSpPr>
            <a:spLocks noGrp="1"/>
          </p:cNvSpPr>
          <p:nvPr>
            <p:ph idx="1"/>
          </p:nvPr>
        </p:nvSpPr>
        <p:spPr/>
        <p:txBody>
          <a:bodyPr/>
          <a:lstStyle/>
          <a:p>
            <a:pPr eaLnBrk="1" hangingPunct="1">
              <a:buFontTx/>
              <a:buNone/>
            </a:pPr>
            <a:r>
              <a:rPr lang="en-GB" altLang="en-US" sz="2800" i="1" dirty="0">
                <a:cs typeface="Times New Roman" pitchFamily="18" charset="0"/>
              </a:rPr>
              <a:t>“reassurance ...removes the fears or doubts of (pain/illness); to comfort… Reassurance always takes place within the dynamics of the interaction between the caregiver who has the intention to reduce worry, and the patient who is concerned. Ultimately, reassurance is achieved if the patient changes his/her behaviour, understanding or thoughts. The method of ‘‘reassurance’’, on the other hand, is </a:t>
            </a:r>
            <a:r>
              <a:rPr lang="en-GB" altLang="en-US" sz="2800" i="1" u="sng" dirty="0">
                <a:cs typeface="Times New Roman" pitchFamily="18" charset="0"/>
              </a:rPr>
              <a:t>in the behaviour of the healthcare provider (HCP)</a:t>
            </a:r>
            <a:r>
              <a:rPr lang="en-GB" altLang="en-US" sz="2800" i="1" dirty="0">
                <a:cs typeface="Times New Roman" pitchFamily="18" charset="0"/>
              </a:rPr>
              <a:t>.”</a:t>
            </a:r>
            <a:endParaRPr lang="en-US" altLang="en-US" sz="2800" dirty="0">
              <a:cs typeface="Times New Roman" pitchFamily="18" charset="0"/>
            </a:endParaRPr>
          </a:p>
        </p:txBody>
      </p:sp>
      <p:pic>
        <p:nvPicPr>
          <p:cNvPr id="4" name="Picture 3">
            <a:extLst>
              <a:ext uri="{FF2B5EF4-FFF2-40B4-BE49-F238E27FC236}">
                <a16:creationId xmlns:a16="http://schemas.microsoft.com/office/drawing/2014/main" id="{02DF126F-9CF4-0C1D-CF6D-24D9AA8B8E29}"/>
              </a:ext>
            </a:extLst>
          </p:cNvPr>
          <p:cNvPicPr>
            <a:picLocks noChangeAspect="1"/>
          </p:cNvPicPr>
          <p:nvPr/>
        </p:nvPicPr>
        <p:blipFill>
          <a:blip r:embed="rId2"/>
          <a:stretch>
            <a:fillRect/>
          </a:stretch>
        </p:blipFill>
        <p:spPr>
          <a:xfrm>
            <a:off x="10243457" y="4730003"/>
            <a:ext cx="1110343" cy="1110343"/>
          </a:xfrm>
          <a:prstGeom prst="rect">
            <a:avLst/>
          </a:prstGeom>
        </p:spPr>
      </p:pic>
    </p:spTree>
    <p:extLst>
      <p:ext uri="{BB962C8B-B14F-4D97-AF65-F5344CB8AC3E}">
        <p14:creationId xmlns:p14="http://schemas.microsoft.com/office/powerpoint/2010/main" val="1407270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reassurance made of?</a:t>
            </a:r>
          </a:p>
        </p:txBody>
      </p:sp>
      <p:sp>
        <p:nvSpPr>
          <p:cNvPr id="4" name="Rounded Rectangle 3"/>
          <p:cNvSpPr/>
          <p:nvPr/>
        </p:nvSpPr>
        <p:spPr>
          <a:xfrm>
            <a:off x="1608992" y="1793631"/>
            <a:ext cx="4079631" cy="12836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Effective Data Gathering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white"/>
                </a:solidFill>
                <a:effectLst/>
                <a:uLnTx/>
                <a:uFillTx/>
                <a:latin typeface="Calibri" panose="020F0502020204030204"/>
                <a:ea typeface="+mn-ea"/>
                <a:cs typeface="+mn-cs"/>
              </a:rPr>
              <a:t>Patients’ perception that you have listened to their whole story</a:t>
            </a:r>
          </a:p>
        </p:txBody>
      </p:sp>
      <p:sp>
        <p:nvSpPr>
          <p:cNvPr id="5" name="Rounded Rectangle 4"/>
          <p:cNvSpPr/>
          <p:nvPr/>
        </p:nvSpPr>
        <p:spPr>
          <a:xfrm>
            <a:off x="3420208" y="3077307"/>
            <a:ext cx="4273061" cy="1274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Relationship Building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white"/>
                </a:solidFill>
                <a:effectLst/>
                <a:uLnTx/>
                <a:uFillTx/>
                <a:latin typeface="Calibri" panose="020F0502020204030204"/>
                <a:ea typeface="+mn-ea"/>
                <a:cs typeface="+mn-cs"/>
              </a:rPr>
              <a:t>Patients’ perception that you have validated the story empathically and with integrity</a:t>
            </a:r>
          </a:p>
        </p:txBody>
      </p:sp>
      <p:sp>
        <p:nvSpPr>
          <p:cNvPr id="6" name="Rounded Rectangle 5"/>
          <p:cNvSpPr/>
          <p:nvPr/>
        </p:nvSpPr>
        <p:spPr>
          <a:xfrm>
            <a:off x="5002821" y="4352192"/>
            <a:ext cx="4237895" cy="12836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Cognitive reassurance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white"/>
                </a:solidFill>
                <a:effectLst/>
                <a:uLnTx/>
                <a:uFillTx/>
                <a:latin typeface="Calibri" panose="020F0502020204030204"/>
                <a:ea typeface="+mn-ea"/>
                <a:cs typeface="+mn-cs"/>
              </a:rPr>
              <a:t>Clear and personally relevant explanations about cause, prognosis and options for managements</a:t>
            </a:r>
          </a:p>
        </p:txBody>
      </p:sp>
      <p:sp>
        <p:nvSpPr>
          <p:cNvPr id="7" name="Oval 6"/>
          <p:cNvSpPr/>
          <p:nvPr/>
        </p:nvSpPr>
        <p:spPr>
          <a:xfrm>
            <a:off x="8352692" y="1793630"/>
            <a:ext cx="2857500" cy="15738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Generic reassurance</a:t>
            </a:r>
          </a:p>
        </p:txBody>
      </p:sp>
      <p:cxnSp>
        <p:nvCxnSpPr>
          <p:cNvPr id="10" name="Straight Connector 9"/>
          <p:cNvCxnSpPr/>
          <p:nvPr/>
        </p:nvCxnSpPr>
        <p:spPr>
          <a:xfrm>
            <a:off x="8598877" y="1723292"/>
            <a:ext cx="2259623" cy="194878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783515" y="1723292"/>
            <a:ext cx="1863970" cy="194878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D0994E37-AA78-8FC0-8467-E4F6275B8DBD}"/>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32642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main body of work: </a:t>
            </a:r>
            <a:br>
              <a:rPr lang="en-GB" dirty="0"/>
            </a:br>
            <a:r>
              <a:rPr lang="en-GB" dirty="0"/>
              <a:t>mixed methods</a:t>
            </a:r>
          </a:p>
        </p:txBody>
      </p:sp>
      <p:sp>
        <p:nvSpPr>
          <p:cNvPr id="6" name="Text Placeholder 5"/>
          <p:cNvSpPr>
            <a:spLocks noGrp="1"/>
          </p:cNvSpPr>
          <p:nvPr>
            <p:ph type="body" idx="1"/>
          </p:nvPr>
        </p:nvSpPr>
        <p:spPr/>
        <p:txBody>
          <a:bodyPr/>
          <a:lstStyle/>
          <a:p>
            <a:r>
              <a:rPr lang="en-GB" dirty="0"/>
              <a:t>Primary care</a:t>
            </a:r>
          </a:p>
        </p:txBody>
      </p:sp>
      <p:sp>
        <p:nvSpPr>
          <p:cNvPr id="7" name="Content Placeholder 6"/>
          <p:cNvSpPr>
            <a:spLocks noGrp="1"/>
          </p:cNvSpPr>
          <p:nvPr>
            <p:ph sz="half" idx="2"/>
          </p:nvPr>
        </p:nvSpPr>
        <p:spPr/>
        <p:txBody>
          <a:bodyPr/>
          <a:lstStyle/>
          <a:p>
            <a:r>
              <a:rPr lang="en-GB" dirty="0"/>
              <a:t>Interviews with patients</a:t>
            </a:r>
          </a:p>
          <a:p>
            <a:endParaRPr lang="en-GB" dirty="0"/>
          </a:p>
          <a:p>
            <a:r>
              <a:rPr lang="en-GB" dirty="0"/>
              <a:t>Questionnaire development</a:t>
            </a:r>
          </a:p>
          <a:p>
            <a:endParaRPr lang="en-GB" dirty="0"/>
          </a:p>
          <a:p>
            <a:r>
              <a:rPr lang="en-GB" dirty="0"/>
              <a:t>Prospective cohort</a:t>
            </a:r>
          </a:p>
        </p:txBody>
      </p:sp>
      <p:sp>
        <p:nvSpPr>
          <p:cNvPr id="8" name="Text Placeholder 7"/>
          <p:cNvSpPr>
            <a:spLocks noGrp="1"/>
          </p:cNvSpPr>
          <p:nvPr>
            <p:ph type="body" sz="quarter" idx="3"/>
          </p:nvPr>
        </p:nvSpPr>
        <p:spPr/>
        <p:txBody>
          <a:bodyPr/>
          <a:lstStyle/>
          <a:p>
            <a:r>
              <a:rPr lang="en-GB" dirty="0"/>
              <a:t>Surgical settings</a:t>
            </a:r>
          </a:p>
        </p:txBody>
      </p:sp>
      <p:sp>
        <p:nvSpPr>
          <p:cNvPr id="9" name="Content Placeholder 8"/>
          <p:cNvSpPr>
            <a:spLocks noGrp="1"/>
          </p:cNvSpPr>
          <p:nvPr>
            <p:ph sz="quarter" idx="4"/>
          </p:nvPr>
        </p:nvSpPr>
        <p:spPr/>
        <p:txBody>
          <a:bodyPr/>
          <a:lstStyle/>
          <a:p>
            <a:r>
              <a:rPr lang="en-GB" dirty="0"/>
              <a:t>Interviews with patients</a:t>
            </a:r>
          </a:p>
          <a:p>
            <a:r>
              <a:rPr lang="en-GB" dirty="0"/>
              <a:t>Adaptation of questionnaire</a:t>
            </a:r>
          </a:p>
          <a:p>
            <a:r>
              <a:rPr lang="en-GB" dirty="0"/>
              <a:t>Prospective cohort</a:t>
            </a:r>
          </a:p>
          <a:p>
            <a:r>
              <a:rPr lang="en-GB" dirty="0"/>
              <a:t>Interviews with surgical clinicians</a:t>
            </a:r>
          </a:p>
          <a:p>
            <a:r>
              <a:rPr lang="en-GB" dirty="0"/>
              <a:t>Intervention development</a:t>
            </a:r>
          </a:p>
        </p:txBody>
      </p:sp>
      <p:pic>
        <p:nvPicPr>
          <p:cNvPr id="3" name="Picture 2">
            <a:extLst>
              <a:ext uri="{FF2B5EF4-FFF2-40B4-BE49-F238E27FC236}">
                <a16:creationId xmlns:a16="http://schemas.microsoft.com/office/drawing/2014/main" id="{4E4DCB69-F167-A73A-75CE-EC61515C6D9C}"/>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2791094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6BF0718-B56C-E4CB-52FA-C52774A200B4}"/>
              </a:ext>
            </a:extLst>
          </p:cNvPr>
          <p:cNvPicPr>
            <a:picLocks noChangeAspect="1"/>
          </p:cNvPicPr>
          <p:nvPr/>
        </p:nvPicPr>
        <p:blipFill>
          <a:blip r:embed="rId3"/>
          <a:stretch>
            <a:fillRect/>
          </a:stretch>
        </p:blipFill>
        <p:spPr>
          <a:xfrm flipH="1">
            <a:off x="6083486" y="3187137"/>
            <a:ext cx="857250" cy="857250"/>
          </a:xfrm>
          <a:prstGeom prst="rect">
            <a:avLst/>
          </a:prstGeom>
        </p:spPr>
      </p:pic>
      <p:pic>
        <p:nvPicPr>
          <p:cNvPr id="10" name="Picture 9">
            <a:extLst>
              <a:ext uri="{FF2B5EF4-FFF2-40B4-BE49-F238E27FC236}">
                <a16:creationId xmlns:a16="http://schemas.microsoft.com/office/drawing/2014/main" id="{C2FE6CA4-BF5A-AC02-70C9-BDF87B67EB9A}"/>
              </a:ext>
            </a:extLst>
          </p:cNvPr>
          <p:cNvPicPr>
            <a:picLocks noChangeAspect="1"/>
          </p:cNvPicPr>
          <p:nvPr/>
        </p:nvPicPr>
        <p:blipFill>
          <a:blip r:embed="rId4"/>
          <a:stretch>
            <a:fillRect/>
          </a:stretch>
        </p:blipFill>
        <p:spPr>
          <a:xfrm>
            <a:off x="6070973" y="5610597"/>
            <a:ext cx="882277" cy="882277"/>
          </a:xfrm>
          <a:prstGeom prst="rect">
            <a:avLst/>
          </a:prstGeom>
        </p:spPr>
      </p:pic>
      <p:sp>
        <p:nvSpPr>
          <p:cNvPr id="2" name="Title 1"/>
          <p:cNvSpPr>
            <a:spLocks noGrp="1"/>
          </p:cNvSpPr>
          <p:nvPr>
            <p:ph type="title"/>
          </p:nvPr>
        </p:nvSpPr>
        <p:spPr>
          <a:xfrm>
            <a:off x="825686" y="602543"/>
            <a:ext cx="10515600" cy="854010"/>
          </a:xfrm>
        </p:spPr>
        <p:txBody>
          <a:bodyPr>
            <a:normAutofit fontScale="90000"/>
          </a:bodyPr>
          <a:lstStyle/>
          <a:p>
            <a:r>
              <a:rPr lang="en-GB" dirty="0"/>
              <a:t>What have patients told </a:t>
            </a:r>
            <a:br>
              <a:rPr lang="en-GB" dirty="0"/>
            </a:br>
            <a:r>
              <a:rPr lang="en-GB" dirty="0"/>
              <a:t>us about reassurance?</a:t>
            </a:r>
          </a:p>
        </p:txBody>
      </p:sp>
      <p:sp>
        <p:nvSpPr>
          <p:cNvPr id="5" name="Line Callout 1 4"/>
          <p:cNvSpPr/>
          <p:nvPr/>
        </p:nvSpPr>
        <p:spPr>
          <a:xfrm>
            <a:off x="6096000" y="4607411"/>
            <a:ext cx="5382099" cy="1003186"/>
          </a:xfrm>
          <a:prstGeom prst="borderCallout1">
            <a:avLst>
              <a:gd name="adj1" fmla="val 48240"/>
              <a:gd name="adj2" fmla="val -2337"/>
              <a:gd name="adj3" fmla="val 56202"/>
              <a:gd name="adj4" fmla="val -131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Being told that ‘there is nothing wrong’ is not reassuring at all, and leads to a care void</a:t>
            </a:r>
          </a:p>
        </p:txBody>
      </p:sp>
      <p:sp>
        <p:nvSpPr>
          <p:cNvPr id="7" name="Line Callout 1 6"/>
          <p:cNvSpPr/>
          <p:nvPr/>
        </p:nvSpPr>
        <p:spPr>
          <a:xfrm>
            <a:off x="6096000" y="2178664"/>
            <a:ext cx="5382099" cy="1003186"/>
          </a:xfrm>
          <a:prstGeom prst="borderCallout1">
            <a:avLst>
              <a:gd name="adj1" fmla="val 48240"/>
              <a:gd name="adj2" fmla="val -2337"/>
              <a:gd name="adj3" fmla="val 56202"/>
              <a:gd name="adj4" fmla="val -131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Empathy is important, but to feel reassured, clear explanations are key</a:t>
            </a:r>
          </a:p>
        </p:txBody>
      </p:sp>
      <p:pic>
        <p:nvPicPr>
          <p:cNvPr id="12" name="Picture 11">
            <a:extLst>
              <a:ext uri="{FF2B5EF4-FFF2-40B4-BE49-F238E27FC236}">
                <a16:creationId xmlns:a16="http://schemas.microsoft.com/office/drawing/2014/main" id="{1495EE01-8482-30F8-171E-7C38635942A9}"/>
              </a:ext>
            </a:extLst>
          </p:cNvPr>
          <p:cNvPicPr>
            <a:picLocks noChangeAspect="1"/>
          </p:cNvPicPr>
          <p:nvPr/>
        </p:nvPicPr>
        <p:blipFill>
          <a:blip r:embed="rId5"/>
          <a:stretch>
            <a:fillRect/>
          </a:stretch>
        </p:blipFill>
        <p:spPr>
          <a:xfrm>
            <a:off x="652462" y="2178664"/>
            <a:ext cx="4467225" cy="1971675"/>
          </a:xfrm>
          <a:prstGeom prst="rect">
            <a:avLst/>
          </a:prstGeom>
          <a:ln w="12700">
            <a:solidFill>
              <a:schemeClr val="tx1"/>
            </a:solidFill>
          </a:ln>
        </p:spPr>
      </p:pic>
      <p:pic>
        <p:nvPicPr>
          <p:cNvPr id="17" name="Picture 16">
            <a:extLst>
              <a:ext uri="{FF2B5EF4-FFF2-40B4-BE49-F238E27FC236}">
                <a16:creationId xmlns:a16="http://schemas.microsoft.com/office/drawing/2014/main" id="{C7745B63-CE3D-99C3-DAE4-431129F6B084}"/>
              </a:ext>
            </a:extLst>
          </p:cNvPr>
          <p:cNvPicPr>
            <a:picLocks noChangeAspect="1"/>
          </p:cNvPicPr>
          <p:nvPr/>
        </p:nvPicPr>
        <p:blipFill>
          <a:blip r:embed="rId6"/>
          <a:stretch>
            <a:fillRect/>
          </a:stretch>
        </p:blipFill>
        <p:spPr>
          <a:xfrm>
            <a:off x="652462" y="4601438"/>
            <a:ext cx="4467225" cy="1450297"/>
          </a:xfrm>
          <a:prstGeom prst="rect">
            <a:avLst/>
          </a:prstGeom>
          <a:ln w="12700">
            <a:solidFill>
              <a:schemeClr val="tx1"/>
            </a:solidFill>
          </a:ln>
        </p:spPr>
      </p:pic>
      <p:pic>
        <p:nvPicPr>
          <p:cNvPr id="3" name="Picture 2">
            <a:extLst>
              <a:ext uri="{FF2B5EF4-FFF2-40B4-BE49-F238E27FC236}">
                <a16:creationId xmlns:a16="http://schemas.microsoft.com/office/drawing/2014/main" id="{5FF7C9C6-1423-61F7-84D1-AE8B7646D8C2}"/>
              </a:ext>
            </a:extLst>
          </p:cNvPr>
          <p:cNvPicPr>
            <a:picLocks noChangeAspect="1"/>
          </p:cNvPicPr>
          <p:nvPr/>
        </p:nvPicPr>
        <p:blipFill>
          <a:blip r:embed="rId7"/>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709916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A4F98FA-0C46-DF90-A44F-6B54225786BB}"/>
              </a:ext>
            </a:extLst>
          </p:cNvPr>
          <p:cNvPicPr>
            <a:picLocks noChangeAspect="1"/>
          </p:cNvPicPr>
          <p:nvPr/>
        </p:nvPicPr>
        <p:blipFill>
          <a:blip r:embed="rId2"/>
          <a:stretch>
            <a:fillRect/>
          </a:stretch>
        </p:blipFill>
        <p:spPr>
          <a:xfrm flipH="1">
            <a:off x="6892803" y="4094045"/>
            <a:ext cx="914400" cy="914400"/>
          </a:xfrm>
          <a:prstGeom prst="rect">
            <a:avLst/>
          </a:prstGeom>
        </p:spPr>
      </p:pic>
      <p:sp>
        <p:nvSpPr>
          <p:cNvPr id="2" name="Title 1"/>
          <p:cNvSpPr>
            <a:spLocks noGrp="1"/>
          </p:cNvSpPr>
          <p:nvPr>
            <p:ph type="title"/>
          </p:nvPr>
        </p:nvSpPr>
        <p:spPr>
          <a:xfrm>
            <a:off x="838200" y="598391"/>
            <a:ext cx="10515600" cy="854010"/>
          </a:xfrm>
        </p:spPr>
        <p:txBody>
          <a:bodyPr>
            <a:normAutofit fontScale="90000"/>
          </a:bodyPr>
          <a:lstStyle/>
          <a:p>
            <a:r>
              <a:rPr lang="en-GB" dirty="0"/>
              <a:t>What have clinicians told </a:t>
            </a:r>
            <a:br>
              <a:rPr lang="en-GB" dirty="0"/>
            </a:br>
            <a:r>
              <a:rPr lang="en-GB" dirty="0"/>
              <a:t>us about reassurance?</a:t>
            </a:r>
          </a:p>
        </p:txBody>
      </p:sp>
      <p:sp>
        <p:nvSpPr>
          <p:cNvPr id="3" name="Line Callout 2 (Border and Accent Bar) 2"/>
          <p:cNvSpPr/>
          <p:nvPr/>
        </p:nvSpPr>
        <p:spPr>
          <a:xfrm>
            <a:off x="6892803" y="2572976"/>
            <a:ext cx="3824654" cy="1521069"/>
          </a:xfrm>
          <a:prstGeom prst="accentBorderCallout2">
            <a:avLst>
              <a:gd name="adj1" fmla="val 18750"/>
              <a:gd name="adj2" fmla="val -8333"/>
              <a:gd name="adj3" fmla="val 18750"/>
              <a:gd name="adj4" fmla="val -16667"/>
              <a:gd name="adj5" fmla="val 56530"/>
              <a:gd name="adj6" fmla="val -22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Handling patients’ distress was very challenging, and offering management options limited</a:t>
            </a:r>
          </a:p>
        </p:txBody>
      </p:sp>
      <p:pic>
        <p:nvPicPr>
          <p:cNvPr id="11" name="Picture 10">
            <a:extLst>
              <a:ext uri="{FF2B5EF4-FFF2-40B4-BE49-F238E27FC236}">
                <a16:creationId xmlns:a16="http://schemas.microsoft.com/office/drawing/2014/main" id="{A4B86D79-CC16-A00B-734C-F82DF255E151}"/>
              </a:ext>
            </a:extLst>
          </p:cNvPr>
          <p:cNvPicPr>
            <a:picLocks noChangeAspect="1"/>
          </p:cNvPicPr>
          <p:nvPr/>
        </p:nvPicPr>
        <p:blipFill>
          <a:blip r:embed="rId3"/>
          <a:stretch>
            <a:fillRect/>
          </a:stretch>
        </p:blipFill>
        <p:spPr>
          <a:xfrm>
            <a:off x="838200" y="2572976"/>
            <a:ext cx="4886325" cy="2333625"/>
          </a:xfrm>
          <a:prstGeom prst="rect">
            <a:avLst/>
          </a:prstGeom>
          <a:ln w="12700">
            <a:solidFill>
              <a:schemeClr val="tx1"/>
            </a:solidFill>
          </a:ln>
        </p:spPr>
      </p:pic>
      <p:pic>
        <p:nvPicPr>
          <p:cNvPr id="4" name="Picture 3">
            <a:extLst>
              <a:ext uri="{FF2B5EF4-FFF2-40B4-BE49-F238E27FC236}">
                <a16:creationId xmlns:a16="http://schemas.microsoft.com/office/drawing/2014/main" id="{D396824C-BD2C-A232-B69E-B0D75EF29F2E}"/>
              </a:ext>
            </a:extLst>
          </p:cNvPr>
          <p:cNvPicPr>
            <a:picLocks noChangeAspect="1"/>
          </p:cNvPicPr>
          <p:nvPr/>
        </p:nvPicPr>
        <p:blipFill>
          <a:blip r:embed="rId4"/>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3102348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Quantitative prospective studies</a:t>
            </a:r>
          </a:p>
        </p:txBody>
      </p:sp>
      <p:pic>
        <p:nvPicPr>
          <p:cNvPr id="3" name="Picture 2">
            <a:extLst>
              <a:ext uri="{FF2B5EF4-FFF2-40B4-BE49-F238E27FC236}">
                <a16:creationId xmlns:a16="http://schemas.microsoft.com/office/drawing/2014/main" id="{094C0F77-5DBD-D6C2-AA61-CB6BDAD2A7F7}"/>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279566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4E82-DDD6-633C-C165-A07EC06406EE}"/>
              </a:ext>
            </a:extLst>
          </p:cNvPr>
          <p:cNvSpPr>
            <a:spLocks noGrp="1"/>
          </p:cNvSpPr>
          <p:nvPr>
            <p:ph type="title"/>
          </p:nvPr>
        </p:nvSpPr>
        <p:spPr/>
        <p:txBody>
          <a:bodyPr/>
          <a:lstStyle/>
          <a:p>
            <a:r>
              <a:rPr lang="en-GB" dirty="0"/>
              <a:t>Some definitions</a:t>
            </a:r>
          </a:p>
        </p:txBody>
      </p:sp>
      <p:sp>
        <p:nvSpPr>
          <p:cNvPr id="3" name="Content Placeholder 2">
            <a:extLst>
              <a:ext uri="{FF2B5EF4-FFF2-40B4-BE49-F238E27FC236}">
                <a16:creationId xmlns:a16="http://schemas.microsoft.com/office/drawing/2014/main" id="{95871F44-8E1F-6959-45DE-4F54B356B5EB}"/>
              </a:ext>
            </a:extLst>
          </p:cNvPr>
          <p:cNvSpPr>
            <a:spLocks noGrp="1"/>
          </p:cNvSpPr>
          <p:nvPr>
            <p:ph idx="1"/>
          </p:nvPr>
        </p:nvSpPr>
        <p:spPr/>
        <p:txBody>
          <a:bodyPr/>
          <a:lstStyle/>
          <a:p>
            <a:r>
              <a:rPr lang="en-GB" dirty="0"/>
              <a:t>Pain transitions</a:t>
            </a:r>
          </a:p>
          <a:p>
            <a:pPr lvl="1"/>
            <a:r>
              <a:rPr lang="en-GB" dirty="0"/>
              <a:t>The transitions from acute-chronic, chronic-recovery etc.</a:t>
            </a:r>
          </a:p>
          <a:p>
            <a:pPr lvl="1"/>
            <a:r>
              <a:rPr lang="en-GB" dirty="0"/>
              <a:t>Transitions from / to low / high impact (disability, mood, function…)</a:t>
            </a:r>
          </a:p>
          <a:p>
            <a:pPr lvl="1"/>
            <a:endParaRPr lang="en-GB" dirty="0"/>
          </a:p>
          <a:p>
            <a:r>
              <a:rPr lang="en-GB" dirty="0"/>
              <a:t>Interpersonal factors: Communications and behaviours (verbal and non-verbal)</a:t>
            </a:r>
          </a:p>
          <a:p>
            <a:pPr lvl="1"/>
            <a:r>
              <a:rPr lang="en-GB" dirty="0"/>
              <a:t>Parent / child</a:t>
            </a:r>
          </a:p>
          <a:p>
            <a:pPr lvl="1"/>
            <a:r>
              <a:rPr lang="en-GB" dirty="0"/>
              <a:t>Partner / person living with pain (PLP)</a:t>
            </a:r>
          </a:p>
          <a:p>
            <a:pPr lvl="1"/>
            <a:r>
              <a:rPr lang="en-GB" dirty="0"/>
              <a:t>Clinician / PLP (+/- partner)</a:t>
            </a:r>
          </a:p>
        </p:txBody>
      </p:sp>
      <p:pic>
        <p:nvPicPr>
          <p:cNvPr id="7" name="Picture 6">
            <a:extLst>
              <a:ext uri="{FF2B5EF4-FFF2-40B4-BE49-F238E27FC236}">
                <a16:creationId xmlns:a16="http://schemas.microsoft.com/office/drawing/2014/main" id="{B6632A70-984F-599A-1216-1BE21498E7C4}"/>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3351292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161871" y="1600042"/>
          <a:ext cx="5868258" cy="4525963"/>
        </p:xfrm>
        <a:graphic>
          <a:graphicData uri="http://schemas.openxmlformats.org/drawingml/2006/table">
            <a:tbl>
              <a:tblPr firstRow="1" firstCol="1" bandRow="1">
                <a:tableStyleId>{5C22544A-7EE6-4342-B048-85BDC9FD1C3A}</a:tableStyleId>
              </a:tblPr>
              <a:tblGrid>
                <a:gridCol w="1466747">
                  <a:extLst>
                    <a:ext uri="{9D8B030D-6E8A-4147-A177-3AD203B41FA5}">
                      <a16:colId xmlns:a16="http://schemas.microsoft.com/office/drawing/2014/main" val="20000"/>
                    </a:ext>
                  </a:extLst>
                </a:gridCol>
                <a:gridCol w="1466747">
                  <a:extLst>
                    <a:ext uri="{9D8B030D-6E8A-4147-A177-3AD203B41FA5}">
                      <a16:colId xmlns:a16="http://schemas.microsoft.com/office/drawing/2014/main" val="20001"/>
                    </a:ext>
                  </a:extLst>
                </a:gridCol>
                <a:gridCol w="1467382">
                  <a:extLst>
                    <a:ext uri="{9D8B030D-6E8A-4147-A177-3AD203B41FA5}">
                      <a16:colId xmlns:a16="http://schemas.microsoft.com/office/drawing/2014/main" val="20002"/>
                    </a:ext>
                  </a:extLst>
                </a:gridCol>
                <a:gridCol w="1467382">
                  <a:extLst>
                    <a:ext uri="{9D8B030D-6E8A-4147-A177-3AD203B41FA5}">
                      <a16:colId xmlns:a16="http://schemas.microsoft.com/office/drawing/2014/main" val="20003"/>
                    </a:ext>
                  </a:extLst>
                </a:gridCol>
              </a:tblGrid>
              <a:tr h="502885">
                <a:tc>
                  <a:txBody>
                    <a:bodyPr/>
                    <a:lstStyle/>
                    <a:p>
                      <a:pPr>
                        <a:lnSpc>
                          <a:spcPct val="150000"/>
                        </a:lnSpc>
                        <a:spcAft>
                          <a:spcPts val="0"/>
                        </a:spcAft>
                      </a:pPr>
                      <a:r>
                        <a:rPr lang="en-GB" sz="1100">
                          <a:effectLst/>
                        </a:rPr>
                        <a:t>Data-gathering subscale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a:effectLst/>
                        </a:rPr>
                        <a:t>Relationship-building subscale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a:effectLst/>
                        </a:rPr>
                        <a:t>Generic reassurance subscale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a:effectLst/>
                        </a:rPr>
                        <a:t>Cognitive reassurance subscale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extLst>
                  <a:ext uri="{0D108BD9-81ED-4DB2-BD59-A6C34878D82A}">
                    <a16:rowId xmlns:a16="http://schemas.microsoft.com/office/drawing/2014/main" val="10000"/>
                  </a:ext>
                </a:extLst>
              </a:tr>
              <a:tr h="251442">
                <a:tc gridSpan="4">
                  <a:txBody>
                    <a:bodyPr/>
                    <a:lstStyle/>
                    <a:p>
                      <a:pPr>
                        <a:lnSpc>
                          <a:spcPct val="150000"/>
                        </a:lnSpc>
                        <a:spcAft>
                          <a:spcPts val="0"/>
                        </a:spcAft>
                      </a:pPr>
                      <a:r>
                        <a:rPr lang="en-GB" sz="1100">
                          <a:effectLst/>
                        </a:rPr>
                        <a:t>To what extent did the physician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1257212">
                <a:tc>
                  <a:txBody>
                    <a:bodyPr/>
                    <a:lstStyle/>
                    <a:p>
                      <a:pPr>
                        <a:lnSpc>
                          <a:spcPct val="150000"/>
                        </a:lnSpc>
                        <a:spcAft>
                          <a:spcPts val="0"/>
                        </a:spcAft>
                      </a:pPr>
                      <a:r>
                        <a:rPr lang="en-GB" sz="1100" dirty="0">
                          <a:solidFill>
                            <a:schemeClr val="tx1"/>
                          </a:solidFill>
                          <a:effectLst/>
                        </a:rPr>
                        <a:t>Encourage you to voice your concerns regarding your symptoms</a:t>
                      </a:r>
                    </a:p>
                    <a:p>
                      <a:pPr>
                        <a:lnSpc>
                          <a:spcPct val="150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a:lnSpc>
                          <a:spcPct val="150000"/>
                        </a:lnSpc>
                        <a:spcAft>
                          <a:spcPts val="0"/>
                        </a:spcAft>
                      </a:pPr>
                      <a:r>
                        <a:rPr lang="en-GB" sz="1100" b="1" dirty="0">
                          <a:effectLst/>
                        </a:rPr>
                        <a:t>Show a genuine interest in your problem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b="1">
                          <a:effectLst/>
                        </a:rPr>
                        <a:t>Tell you that you should not be worried</a:t>
                      </a:r>
                    </a:p>
                    <a:p>
                      <a:pPr>
                        <a:lnSpc>
                          <a:spcPct val="150000"/>
                        </a:lnSpc>
                        <a:spcAft>
                          <a:spcPts val="0"/>
                        </a:spcAft>
                      </a:pPr>
                      <a:r>
                        <a:rPr lang="en-GB" sz="1100" b="1">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b="1">
                          <a:effectLst/>
                        </a:rPr>
                        <a:t>Explain how the treatment offered would help with your problem</a:t>
                      </a:r>
                    </a:p>
                    <a:p>
                      <a:pPr>
                        <a:lnSpc>
                          <a:spcPct val="150000"/>
                        </a:lnSpc>
                        <a:spcAft>
                          <a:spcPts val="0"/>
                        </a:spcAft>
                      </a:pPr>
                      <a:r>
                        <a:rPr lang="en-GB" sz="1100" b="1">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extLst>
                  <a:ext uri="{0D108BD9-81ED-4DB2-BD59-A6C34878D82A}">
                    <a16:rowId xmlns:a16="http://schemas.microsoft.com/office/drawing/2014/main" val="10002"/>
                  </a:ext>
                </a:extLst>
              </a:tr>
              <a:tr h="1257212">
                <a:tc>
                  <a:txBody>
                    <a:bodyPr/>
                    <a:lstStyle/>
                    <a:p>
                      <a:pPr>
                        <a:lnSpc>
                          <a:spcPct val="150000"/>
                        </a:lnSpc>
                        <a:spcAft>
                          <a:spcPts val="0"/>
                        </a:spcAft>
                      </a:pPr>
                      <a:r>
                        <a:rPr lang="en-GB" sz="1100" dirty="0">
                          <a:solidFill>
                            <a:schemeClr val="tx1"/>
                          </a:solidFill>
                          <a:effectLst/>
                        </a:rPr>
                        <a:t>Listen attentively while you were talking</a:t>
                      </a:r>
                    </a:p>
                    <a:p>
                      <a:pPr>
                        <a:lnSpc>
                          <a:spcPct val="150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a:lnSpc>
                          <a:spcPct val="150000"/>
                        </a:lnSpc>
                        <a:spcAft>
                          <a:spcPts val="0"/>
                        </a:spcAft>
                      </a:pPr>
                      <a:r>
                        <a:rPr lang="en-GB" sz="1100" b="1" dirty="0">
                          <a:effectLst/>
                        </a:rPr>
                        <a:t>Put you at ease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b="1" dirty="0">
                          <a:effectLst/>
                        </a:rPr>
                        <a:t>Tell you that everything would be fine</a:t>
                      </a:r>
                    </a:p>
                    <a:p>
                      <a:pPr>
                        <a:lnSpc>
                          <a:spcPct val="150000"/>
                        </a:lnSpc>
                        <a:spcAft>
                          <a:spcPts val="0"/>
                        </a:spcAft>
                      </a:pPr>
                      <a:r>
                        <a:rPr lang="en-GB" sz="1100" b="1"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b="1">
                          <a:effectLst/>
                        </a:rPr>
                        <a:t>Make sure you understood what your treatment plan involves</a:t>
                      </a:r>
                    </a:p>
                    <a:p>
                      <a:pPr>
                        <a:lnSpc>
                          <a:spcPct val="150000"/>
                        </a:lnSpc>
                        <a:spcAft>
                          <a:spcPts val="0"/>
                        </a:spcAft>
                      </a:pPr>
                      <a:r>
                        <a:rPr lang="en-GB" sz="1100" b="1">
                          <a:effectLst/>
                        </a:rPr>
                        <a:t>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extLst>
                  <a:ext uri="{0D108BD9-81ED-4DB2-BD59-A6C34878D82A}">
                    <a16:rowId xmlns:a16="http://schemas.microsoft.com/office/drawing/2014/main" val="10003"/>
                  </a:ext>
                </a:extLst>
              </a:tr>
              <a:tr h="1257212">
                <a:tc>
                  <a:txBody>
                    <a:bodyPr/>
                    <a:lstStyle/>
                    <a:p>
                      <a:pPr>
                        <a:lnSpc>
                          <a:spcPct val="150000"/>
                        </a:lnSpc>
                        <a:spcAft>
                          <a:spcPts val="0"/>
                        </a:spcAft>
                      </a:pPr>
                      <a:r>
                        <a:rPr lang="en-GB" sz="1100" dirty="0">
                          <a:solidFill>
                            <a:schemeClr val="tx1"/>
                          </a:solidFill>
                          <a:effectLst/>
                        </a:rPr>
                        <a:t>Summarise what you had told them</a:t>
                      </a:r>
                    </a:p>
                    <a:p>
                      <a:pPr>
                        <a:lnSpc>
                          <a:spcPct val="150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a:lnSpc>
                          <a:spcPct val="150000"/>
                        </a:lnSpc>
                        <a:spcAft>
                          <a:spcPts val="0"/>
                        </a:spcAft>
                      </a:pPr>
                      <a:r>
                        <a:rPr lang="en-GB" sz="1100" b="1">
                          <a:effectLst/>
                        </a:rPr>
                        <a:t>Show that he/she understood your concerns </a:t>
                      </a:r>
                      <a:endParaRPr lang="en-GB" sz="1100" b="1">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b="1" dirty="0">
                          <a:effectLst/>
                        </a:rPr>
                        <a:t>Reassure you that he/she had no serious concerns about your back</a:t>
                      </a:r>
                    </a:p>
                    <a:p>
                      <a:pPr>
                        <a:lnSpc>
                          <a:spcPct val="150000"/>
                        </a:lnSpc>
                        <a:spcAft>
                          <a:spcPts val="0"/>
                        </a:spcAft>
                      </a:pPr>
                      <a:r>
                        <a:rPr lang="en-GB" sz="1100" b="1"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tc>
                  <a:txBody>
                    <a:bodyPr/>
                    <a:lstStyle/>
                    <a:p>
                      <a:pPr>
                        <a:lnSpc>
                          <a:spcPct val="150000"/>
                        </a:lnSpc>
                        <a:spcAft>
                          <a:spcPts val="0"/>
                        </a:spcAft>
                      </a:pPr>
                      <a:r>
                        <a:rPr lang="en-GB" sz="1100" b="1" dirty="0">
                          <a:effectLst/>
                        </a:rPr>
                        <a:t>Check you understood the explanation he/she gave for your symptoms</a:t>
                      </a:r>
                    </a:p>
                    <a:p>
                      <a:pPr>
                        <a:lnSpc>
                          <a:spcPct val="150000"/>
                        </a:lnSpc>
                        <a:spcAft>
                          <a:spcPts val="0"/>
                        </a:spcAft>
                      </a:pPr>
                      <a:r>
                        <a:rPr lang="en-GB" sz="1100" b="1" dirty="0">
                          <a:effectLst/>
                        </a:rPr>
                        <a:t>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a:xfrm>
            <a:off x="609600" y="274638"/>
            <a:ext cx="10972800" cy="576388"/>
          </a:xfrm>
        </p:spPr>
        <p:txBody>
          <a:bodyPr>
            <a:normAutofit/>
          </a:bodyPr>
          <a:lstStyle/>
          <a:p>
            <a:r>
              <a:rPr lang="en-GB" sz="2400" dirty="0"/>
              <a:t>Consultation-based Reassurance for LBP Questionnaire</a:t>
            </a:r>
          </a:p>
        </p:txBody>
      </p:sp>
      <p:pic>
        <p:nvPicPr>
          <p:cNvPr id="4" name="Picture 3">
            <a:extLst>
              <a:ext uri="{FF2B5EF4-FFF2-40B4-BE49-F238E27FC236}">
                <a16:creationId xmlns:a16="http://schemas.microsoft.com/office/drawing/2014/main" id="{78EFF07A-D014-11B9-DCE7-A70590185851}"/>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2169931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391247F-F9C1-8C25-58C0-727CF06E6C80}"/>
              </a:ext>
            </a:extLst>
          </p:cNvPr>
          <p:cNvPicPr>
            <a:picLocks noChangeAspect="1"/>
          </p:cNvPicPr>
          <p:nvPr/>
        </p:nvPicPr>
        <p:blipFill>
          <a:blip r:embed="rId2"/>
          <a:stretch>
            <a:fillRect/>
          </a:stretch>
        </p:blipFill>
        <p:spPr>
          <a:xfrm>
            <a:off x="9367653" y="243448"/>
            <a:ext cx="2671947" cy="875178"/>
          </a:xfrm>
          <a:prstGeom prst="rect">
            <a:avLst/>
          </a:prstGeom>
        </p:spPr>
      </p:pic>
      <p:sp>
        <p:nvSpPr>
          <p:cNvPr id="3" name="Content Placeholder 2"/>
          <p:cNvSpPr>
            <a:spLocks noGrp="1"/>
          </p:cNvSpPr>
          <p:nvPr>
            <p:ph idx="4294967295"/>
          </p:nvPr>
        </p:nvSpPr>
        <p:spPr>
          <a:xfrm>
            <a:off x="-1879134" y="1337739"/>
            <a:ext cx="11588620" cy="4618103"/>
          </a:xfrm>
        </p:spPr>
        <p:txBody>
          <a:bodyPr>
            <a:normAutofit/>
          </a:bodyPr>
          <a:lstStyle/>
          <a:p>
            <a:pPr marL="0" indent="0" algn="r">
              <a:buNone/>
            </a:pPr>
            <a:endParaRPr lang="en-GB" sz="2000" dirty="0"/>
          </a:p>
          <a:p>
            <a:pPr marL="0" indent="0" algn="r">
              <a:buNone/>
            </a:pPr>
            <a:endParaRPr lang="en-GB" sz="2000" dirty="0"/>
          </a:p>
          <a:p>
            <a:pPr marL="0" indent="0" algn="r">
              <a:buNone/>
            </a:pPr>
            <a:r>
              <a:rPr lang="en-GB" sz="2000" dirty="0"/>
              <a:t>UK Primary care, n=140 </a:t>
            </a:r>
            <a:r>
              <a:rPr lang="en-GB" sz="2000" i="1" dirty="0"/>
              <a:t>(Holt et al., 2018)</a:t>
            </a:r>
          </a:p>
          <a:p>
            <a:pPr marL="0" indent="0">
              <a:buNone/>
            </a:pPr>
            <a:endParaRPr lang="en-GB" dirty="0"/>
          </a:p>
          <a:p>
            <a:endParaRPr lang="en-GB" dirty="0"/>
          </a:p>
          <a:p>
            <a:pPr marL="0" indent="0" algn="r">
              <a:buNone/>
            </a:pPr>
            <a:endParaRPr lang="en-GB" sz="2000" dirty="0"/>
          </a:p>
          <a:p>
            <a:pPr marL="0" indent="0" algn="r">
              <a:buNone/>
            </a:pPr>
            <a:r>
              <a:rPr lang="en-GB" sz="2000" dirty="0"/>
              <a:t>Patients consulting chiropractors, n=2056 </a:t>
            </a:r>
            <a:r>
              <a:rPr lang="en-GB" sz="2000" i="1" dirty="0"/>
              <a:t>(Simonsen et al., 2021)</a:t>
            </a:r>
          </a:p>
          <a:p>
            <a:pPr marL="0" indent="0">
              <a:buNone/>
            </a:pPr>
            <a:endParaRPr lang="en-GB" dirty="0"/>
          </a:p>
          <a:p>
            <a:pPr marL="0" indent="0">
              <a:buNone/>
            </a:pPr>
            <a:endParaRPr lang="en-GB" dirty="0"/>
          </a:p>
          <a:p>
            <a:pPr marL="0" indent="0">
              <a:buNone/>
            </a:pPr>
            <a:endParaRPr lang="en-GB" dirty="0"/>
          </a:p>
        </p:txBody>
      </p:sp>
      <p:sp>
        <p:nvSpPr>
          <p:cNvPr id="4" name="Rounded Rectangle 3"/>
          <p:cNvSpPr/>
          <p:nvPr/>
        </p:nvSpPr>
        <p:spPr>
          <a:xfrm>
            <a:off x="750278" y="1102213"/>
            <a:ext cx="10240108" cy="77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Generic reassurance is associated with worse mood three months on, in patients who were already depressed</a:t>
            </a:r>
          </a:p>
        </p:txBody>
      </p:sp>
      <p:sp>
        <p:nvSpPr>
          <p:cNvPr id="5" name="Rounded Rectangle 4"/>
          <p:cNvSpPr/>
          <p:nvPr/>
        </p:nvSpPr>
        <p:spPr>
          <a:xfrm>
            <a:off x="750278" y="2838442"/>
            <a:ext cx="10240108" cy="855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Reassurance was associated with perceived </a:t>
            </a:r>
            <a:r>
              <a:rPr lang="en-GB" dirty="0">
                <a:solidFill>
                  <a:prstClr val="white"/>
                </a:solidFill>
                <a:latin typeface="Calibri" panose="020F0502020204030204"/>
              </a:rPr>
              <a:t>global improvement</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at 2 weeks, and (weakly) with reduced pain and disability at 3 months </a:t>
            </a:r>
          </a:p>
        </p:txBody>
      </p:sp>
      <p:sp>
        <p:nvSpPr>
          <p:cNvPr id="2" name="TextBox 1">
            <a:extLst>
              <a:ext uri="{FF2B5EF4-FFF2-40B4-BE49-F238E27FC236}">
                <a16:creationId xmlns:a16="http://schemas.microsoft.com/office/drawing/2014/main" id="{98D1D38D-A1F6-B9C5-D632-3BF0F3CCAC66}"/>
              </a:ext>
            </a:extLst>
          </p:cNvPr>
          <p:cNvSpPr txBox="1"/>
          <p:nvPr/>
        </p:nvSpPr>
        <p:spPr>
          <a:xfrm>
            <a:off x="1412130" y="5791258"/>
            <a:ext cx="8566187" cy="400110"/>
          </a:xfrm>
          <a:prstGeom prst="rect">
            <a:avLst/>
          </a:prstGeom>
          <a:noFill/>
        </p:spPr>
        <p:txBody>
          <a:bodyPr wrap="square" rtlCol="0">
            <a:spAutoFit/>
          </a:bodyPr>
          <a:lstStyle/>
          <a:p>
            <a:r>
              <a:rPr lang="en-GB" sz="2000" dirty="0"/>
              <a:t>Secondary care, orthopaedic, UK, N= 296, (</a:t>
            </a:r>
            <a:r>
              <a:rPr lang="en-GB" sz="2000" i="1" dirty="0"/>
              <a:t>Braeuninger-Weimer K, et al., 2021)</a:t>
            </a:r>
          </a:p>
        </p:txBody>
      </p:sp>
      <p:sp>
        <p:nvSpPr>
          <p:cNvPr id="7" name="Rectangle: Rounded Corners 6">
            <a:extLst>
              <a:ext uri="{FF2B5EF4-FFF2-40B4-BE49-F238E27FC236}">
                <a16:creationId xmlns:a16="http://schemas.microsoft.com/office/drawing/2014/main" id="{EE4A5BD2-B417-F8DF-3708-37BA19FF1C54}"/>
              </a:ext>
            </a:extLst>
          </p:cNvPr>
          <p:cNvSpPr/>
          <p:nvPr/>
        </p:nvSpPr>
        <p:spPr>
          <a:xfrm>
            <a:off x="750278" y="4604458"/>
            <a:ext cx="1024010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Reassurance associated weakly with further health care seeking and depression three months after dismissal from orthopaedic consultations without treatment</a:t>
            </a:r>
          </a:p>
        </p:txBody>
      </p:sp>
      <p:pic>
        <p:nvPicPr>
          <p:cNvPr id="6" name="Picture 5">
            <a:extLst>
              <a:ext uri="{FF2B5EF4-FFF2-40B4-BE49-F238E27FC236}">
                <a16:creationId xmlns:a16="http://schemas.microsoft.com/office/drawing/2014/main" id="{8BB1564B-02DA-BFBE-C8FA-D530EDB26D8C}"/>
              </a:ext>
            </a:extLst>
          </p:cNvPr>
          <p:cNvPicPr>
            <a:picLocks noChangeAspect="1"/>
          </p:cNvPicPr>
          <p:nvPr/>
        </p:nvPicPr>
        <p:blipFill>
          <a:blip r:embed="rId3"/>
          <a:stretch>
            <a:fillRect/>
          </a:stretch>
        </p:blipFill>
        <p:spPr>
          <a:xfrm>
            <a:off x="9978317" y="1942467"/>
            <a:ext cx="855544" cy="855544"/>
          </a:xfrm>
          <a:prstGeom prst="rect">
            <a:avLst/>
          </a:prstGeom>
        </p:spPr>
      </p:pic>
      <p:pic>
        <p:nvPicPr>
          <p:cNvPr id="9" name="Picture 8">
            <a:extLst>
              <a:ext uri="{FF2B5EF4-FFF2-40B4-BE49-F238E27FC236}">
                <a16:creationId xmlns:a16="http://schemas.microsoft.com/office/drawing/2014/main" id="{EEA732A3-B173-B9C1-2713-70B1AF555C64}"/>
              </a:ext>
            </a:extLst>
          </p:cNvPr>
          <p:cNvPicPr>
            <a:picLocks noChangeAspect="1"/>
          </p:cNvPicPr>
          <p:nvPr/>
        </p:nvPicPr>
        <p:blipFill>
          <a:blip r:embed="rId4"/>
          <a:stretch>
            <a:fillRect/>
          </a:stretch>
        </p:blipFill>
        <p:spPr>
          <a:xfrm>
            <a:off x="9978317" y="3734417"/>
            <a:ext cx="845140" cy="845140"/>
          </a:xfrm>
          <a:prstGeom prst="rect">
            <a:avLst/>
          </a:prstGeom>
        </p:spPr>
      </p:pic>
      <p:pic>
        <p:nvPicPr>
          <p:cNvPr id="11" name="Picture 10">
            <a:extLst>
              <a:ext uri="{FF2B5EF4-FFF2-40B4-BE49-F238E27FC236}">
                <a16:creationId xmlns:a16="http://schemas.microsoft.com/office/drawing/2014/main" id="{430B3B92-638C-47B9-2606-CC9697778C37}"/>
              </a:ext>
            </a:extLst>
          </p:cNvPr>
          <p:cNvPicPr>
            <a:picLocks noChangeAspect="1"/>
          </p:cNvPicPr>
          <p:nvPr/>
        </p:nvPicPr>
        <p:blipFill>
          <a:blip r:embed="rId5"/>
          <a:stretch>
            <a:fillRect/>
          </a:stretch>
        </p:blipFill>
        <p:spPr>
          <a:xfrm>
            <a:off x="9973115" y="5573786"/>
            <a:ext cx="850342" cy="855544"/>
          </a:xfrm>
          <a:prstGeom prst="rect">
            <a:avLst/>
          </a:prstGeom>
        </p:spPr>
      </p:pic>
    </p:spTree>
    <p:extLst>
      <p:ext uri="{BB962C8B-B14F-4D97-AF65-F5344CB8AC3E}">
        <p14:creationId xmlns:p14="http://schemas.microsoft.com/office/powerpoint/2010/main" val="2309306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BDAB2-35C4-C9C3-F98E-665785B7E14C}"/>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AD14DA0D-E5ED-4BD4-8FD5-D43DD21D1CB9}"/>
              </a:ext>
            </a:extLst>
          </p:cNvPr>
          <p:cNvSpPr>
            <a:spLocks noGrp="1"/>
          </p:cNvSpPr>
          <p:nvPr>
            <p:ph idx="1"/>
          </p:nvPr>
        </p:nvSpPr>
        <p:spPr/>
        <p:txBody>
          <a:bodyPr/>
          <a:lstStyle/>
          <a:p>
            <a:endParaRPr lang="en-GB" dirty="0"/>
          </a:p>
          <a:p>
            <a:r>
              <a:rPr lang="en-GB" dirty="0"/>
              <a:t>Communication (reassurance, validation, information) from clinicians can change behaviours, mood, cost and disability</a:t>
            </a:r>
          </a:p>
          <a:p>
            <a:pPr marL="0" indent="0">
              <a:buNone/>
            </a:pPr>
            <a:endParaRPr lang="en-GB" dirty="0"/>
          </a:p>
          <a:p>
            <a:pPr marL="0" indent="0">
              <a:buNone/>
            </a:pPr>
            <a:endParaRPr lang="en-GB" dirty="0"/>
          </a:p>
          <a:p>
            <a:pPr marL="0" indent="0">
              <a:buNone/>
            </a:pPr>
            <a:endParaRPr lang="en-GB" dirty="0"/>
          </a:p>
          <a:p>
            <a:pPr marL="0" indent="0" algn="ctr">
              <a:buNone/>
            </a:pPr>
            <a:r>
              <a:rPr lang="en-GB" dirty="0">
                <a:solidFill>
                  <a:srgbClr val="FF0000"/>
                </a:solidFill>
              </a:rPr>
              <a:t>WHAT WOULD THIS LOOK LIKE?</a:t>
            </a:r>
          </a:p>
        </p:txBody>
      </p:sp>
      <p:pic>
        <p:nvPicPr>
          <p:cNvPr id="6" name="Picture 5">
            <a:extLst>
              <a:ext uri="{FF2B5EF4-FFF2-40B4-BE49-F238E27FC236}">
                <a16:creationId xmlns:a16="http://schemas.microsoft.com/office/drawing/2014/main" id="{768275B8-C180-945A-30BE-925F10B99A4D}"/>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2558993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a:extLst>
              <a:ext uri="{FF2B5EF4-FFF2-40B4-BE49-F238E27FC236}">
                <a16:creationId xmlns:a16="http://schemas.microsoft.com/office/drawing/2014/main" id="{35C99881-07A3-415F-489C-EA0288946847}"/>
              </a:ext>
            </a:extLst>
          </p:cNvPr>
          <p:cNvSpPr/>
          <p:nvPr/>
        </p:nvSpPr>
        <p:spPr>
          <a:xfrm>
            <a:off x="723369" y="1388978"/>
            <a:ext cx="1820411" cy="1115735"/>
          </a:xfrm>
          <a:prstGeom prst="flowChartProcess">
            <a:avLst/>
          </a:prstGeom>
          <a:solidFill>
            <a:srgbClr val="FF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alibri" panose="020F0502020204030204"/>
                <a:ea typeface="+mn-ea"/>
                <a:cs typeface="+mn-cs"/>
              </a:rPr>
              <a:t>Primary trigger: Extended pain and disability with diagnostic uncertainty</a:t>
            </a:r>
          </a:p>
        </p:txBody>
      </p:sp>
      <p:sp>
        <p:nvSpPr>
          <p:cNvPr id="3" name="Flowchart: Alternate Process 2">
            <a:extLst>
              <a:ext uri="{FF2B5EF4-FFF2-40B4-BE49-F238E27FC236}">
                <a16:creationId xmlns:a16="http://schemas.microsoft.com/office/drawing/2014/main" id="{8C3831B7-C9BE-5CB1-B022-C968BB268996}"/>
              </a:ext>
            </a:extLst>
          </p:cNvPr>
          <p:cNvSpPr/>
          <p:nvPr/>
        </p:nvSpPr>
        <p:spPr>
          <a:xfrm>
            <a:off x="4675281" y="1388978"/>
            <a:ext cx="1830199" cy="1115734"/>
          </a:xfrm>
          <a:prstGeom prst="flowChartAlternateProcess">
            <a:avLst/>
          </a:prstGeom>
          <a:solidFill>
            <a:schemeClr val="accent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alibri" panose="020F0502020204030204"/>
                <a:ea typeface="+mn-ea"/>
                <a:cs typeface="+mn-cs"/>
              </a:rPr>
              <a:t>Individual’s Heightened pain threat</a:t>
            </a:r>
          </a:p>
        </p:txBody>
      </p:sp>
      <p:sp>
        <p:nvSpPr>
          <p:cNvPr id="4" name="Flowchart: Alternate Process 3">
            <a:extLst>
              <a:ext uri="{FF2B5EF4-FFF2-40B4-BE49-F238E27FC236}">
                <a16:creationId xmlns:a16="http://schemas.microsoft.com/office/drawing/2014/main" id="{D13D56BA-28D7-EE3B-126B-A5773C7D87A2}"/>
              </a:ext>
            </a:extLst>
          </p:cNvPr>
          <p:cNvSpPr/>
          <p:nvPr/>
        </p:nvSpPr>
        <p:spPr>
          <a:xfrm>
            <a:off x="7198273" y="1388977"/>
            <a:ext cx="1830199" cy="1115735"/>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alibri" panose="020F0502020204030204"/>
                <a:ea typeface="+mn-ea"/>
                <a:cs typeface="+mn-cs"/>
              </a:rPr>
              <a:t>Avoidance of movements and activities</a:t>
            </a:r>
          </a:p>
        </p:txBody>
      </p:sp>
      <p:sp>
        <p:nvSpPr>
          <p:cNvPr id="5" name="Flowchart: Alternate Process 4">
            <a:extLst>
              <a:ext uri="{FF2B5EF4-FFF2-40B4-BE49-F238E27FC236}">
                <a16:creationId xmlns:a16="http://schemas.microsoft.com/office/drawing/2014/main" id="{06EE739D-1BB2-7F3D-2442-85F57A21B44A}"/>
              </a:ext>
            </a:extLst>
          </p:cNvPr>
          <p:cNvSpPr/>
          <p:nvPr/>
        </p:nvSpPr>
        <p:spPr>
          <a:xfrm>
            <a:off x="9721265" y="1388976"/>
            <a:ext cx="1821809" cy="1115735"/>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alibri" panose="020F0502020204030204"/>
                <a:ea typeface="+mn-ea"/>
                <a:cs typeface="+mn-cs"/>
              </a:rPr>
              <a:t>Increased disability and distress</a:t>
            </a:r>
          </a:p>
        </p:txBody>
      </p:sp>
      <p:sp>
        <p:nvSpPr>
          <p:cNvPr id="6" name="Rectangle: Rounded Corners 5">
            <a:extLst>
              <a:ext uri="{FF2B5EF4-FFF2-40B4-BE49-F238E27FC236}">
                <a16:creationId xmlns:a16="http://schemas.microsoft.com/office/drawing/2014/main" id="{BD4D1A17-7BB1-DDA4-DD88-E4030683A47D}"/>
              </a:ext>
            </a:extLst>
          </p:cNvPr>
          <p:cNvSpPr/>
          <p:nvPr/>
        </p:nvSpPr>
        <p:spPr>
          <a:xfrm>
            <a:off x="4718620" y="2867531"/>
            <a:ext cx="1112939" cy="692096"/>
          </a:xfrm>
          <a:prstGeom prst="roundRect">
            <a:avLst/>
          </a:pr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white"/>
                </a:solidFill>
                <a:effectLst/>
                <a:uLnTx/>
                <a:uFillTx/>
                <a:latin typeface="Calibri" panose="020F0502020204030204"/>
                <a:ea typeface="+mn-ea"/>
                <a:cs typeface="+mn-cs"/>
              </a:rPr>
              <a:t>P / P protective behaviours</a:t>
            </a:r>
          </a:p>
        </p:txBody>
      </p:sp>
      <p:sp>
        <p:nvSpPr>
          <p:cNvPr id="9" name="Rectangle: Rounded Corners 8">
            <a:extLst>
              <a:ext uri="{FF2B5EF4-FFF2-40B4-BE49-F238E27FC236}">
                <a16:creationId xmlns:a16="http://schemas.microsoft.com/office/drawing/2014/main" id="{E28DEC8A-D459-4F14-D38D-ADA407E79E6E}"/>
              </a:ext>
            </a:extLst>
          </p:cNvPr>
          <p:cNvSpPr/>
          <p:nvPr/>
        </p:nvSpPr>
        <p:spPr>
          <a:xfrm>
            <a:off x="2863961" y="2831884"/>
            <a:ext cx="1225141" cy="727745"/>
          </a:xfrm>
          <a:prstGeom prst="roundRect">
            <a:avLst/>
          </a:pr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white"/>
                </a:solidFill>
                <a:effectLst/>
                <a:uLnTx/>
                <a:uFillTx/>
                <a:latin typeface="Calibri" panose="020F0502020204030204"/>
                <a:ea typeface="+mn-ea"/>
                <a:cs typeface="+mn-cs"/>
              </a:rPr>
              <a:t>Partner/Parent heightened worry</a:t>
            </a:r>
          </a:p>
        </p:txBody>
      </p:sp>
      <p:sp>
        <p:nvSpPr>
          <p:cNvPr id="12" name="Flowchart: Alternate Process 11">
            <a:extLst>
              <a:ext uri="{FF2B5EF4-FFF2-40B4-BE49-F238E27FC236}">
                <a16:creationId xmlns:a16="http://schemas.microsoft.com/office/drawing/2014/main" id="{4ACD0F54-1E6F-D717-F0F1-9BD4BF9DCC66}"/>
              </a:ext>
            </a:extLst>
          </p:cNvPr>
          <p:cNvSpPr/>
          <p:nvPr/>
        </p:nvSpPr>
        <p:spPr>
          <a:xfrm>
            <a:off x="723369" y="5369554"/>
            <a:ext cx="1820411" cy="1115735"/>
          </a:xfrm>
          <a:prstGeom prst="flowChartAlternateProcess">
            <a:avLst/>
          </a:prstGeom>
          <a:solidFill>
            <a:schemeClr val="accent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alibri" panose="020F0502020204030204"/>
                <a:ea typeface="+mn-ea"/>
                <a:cs typeface="+mn-cs"/>
              </a:rPr>
              <a:t>Effective, reassuring, consultations</a:t>
            </a:r>
          </a:p>
        </p:txBody>
      </p:sp>
      <p:sp>
        <p:nvSpPr>
          <p:cNvPr id="13" name="Rectangle: Rounded Corners 12">
            <a:extLst>
              <a:ext uri="{FF2B5EF4-FFF2-40B4-BE49-F238E27FC236}">
                <a16:creationId xmlns:a16="http://schemas.microsoft.com/office/drawing/2014/main" id="{2877630B-62E1-A373-0F02-8FEB0E522E25}"/>
              </a:ext>
            </a:extLst>
          </p:cNvPr>
          <p:cNvSpPr/>
          <p:nvPr/>
        </p:nvSpPr>
        <p:spPr>
          <a:xfrm>
            <a:off x="4719320" y="3559628"/>
            <a:ext cx="1112939" cy="727745"/>
          </a:xfrm>
          <a:prstGeom prst="roundRect">
            <a:avLst/>
          </a:pr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white"/>
                </a:solidFill>
                <a:effectLst/>
                <a:uLnTx/>
                <a:uFillTx/>
                <a:latin typeface="Calibri" panose="020F0502020204030204"/>
                <a:ea typeface="+mn-ea"/>
                <a:cs typeface="+mn-cs"/>
              </a:rPr>
              <a:t>Reinforcing avoidance</a:t>
            </a:r>
          </a:p>
        </p:txBody>
      </p:sp>
      <p:sp>
        <p:nvSpPr>
          <p:cNvPr id="14" name="Rectangle: Rounded Corners 13">
            <a:extLst>
              <a:ext uri="{FF2B5EF4-FFF2-40B4-BE49-F238E27FC236}">
                <a16:creationId xmlns:a16="http://schemas.microsoft.com/office/drawing/2014/main" id="{7B5D8DC6-BC70-61A3-E47B-060273627BC5}"/>
              </a:ext>
            </a:extLst>
          </p:cNvPr>
          <p:cNvSpPr/>
          <p:nvPr/>
        </p:nvSpPr>
        <p:spPr>
          <a:xfrm>
            <a:off x="4719321" y="4287372"/>
            <a:ext cx="1112939" cy="720411"/>
          </a:xfrm>
          <a:prstGeom prst="roundRect">
            <a:avLst/>
          </a:pr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white"/>
                </a:solidFill>
                <a:effectLst/>
                <a:uLnTx/>
                <a:uFillTx/>
                <a:latin typeface="Calibri" panose="020F0502020204030204"/>
                <a:ea typeface="+mn-ea"/>
                <a:cs typeface="+mn-cs"/>
              </a:rPr>
              <a:t>P / P validation/ invalidation</a:t>
            </a:r>
          </a:p>
        </p:txBody>
      </p:sp>
      <p:sp>
        <p:nvSpPr>
          <p:cNvPr id="15" name="Rectangle: Rounded Corners 14">
            <a:extLst>
              <a:ext uri="{FF2B5EF4-FFF2-40B4-BE49-F238E27FC236}">
                <a16:creationId xmlns:a16="http://schemas.microsoft.com/office/drawing/2014/main" id="{057EF90E-9F77-7368-541C-80F99CD79E01}"/>
              </a:ext>
            </a:extLst>
          </p:cNvPr>
          <p:cNvSpPr/>
          <p:nvPr/>
        </p:nvSpPr>
        <p:spPr>
          <a:xfrm>
            <a:off x="2863960" y="4287373"/>
            <a:ext cx="1221817" cy="727745"/>
          </a:xfrm>
          <a:prstGeom prst="roundRect">
            <a:avLst/>
          </a:pr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white"/>
                </a:solidFill>
                <a:effectLst/>
                <a:uLnTx/>
                <a:uFillTx/>
                <a:latin typeface="Calibri" panose="020F0502020204030204"/>
                <a:ea typeface="+mn-ea"/>
                <a:cs typeface="+mn-cs"/>
              </a:rPr>
              <a:t>P / P trait anxiety</a:t>
            </a:r>
          </a:p>
        </p:txBody>
      </p:sp>
      <p:cxnSp>
        <p:nvCxnSpPr>
          <p:cNvPr id="17" name="Straight Arrow Connector 16">
            <a:extLst>
              <a:ext uri="{FF2B5EF4-FFF2-40B4-BE49-F238E27FC236}">
                <a16:creationId xmlns:a16="http://schemas.microsoft.com/office/drawing/2014/main" id="{FB872D37-666D-7517-6707-1674690AB65F}"/>
              </a:ext>
            </a:extLst>
          </p:cNvPr>
          <p:cNvCxnSpPr>
            <a:stCxn id="2" idx="3"/>
            <a:endCxn id="3" idx="1"/>
          </p:cNvCxnSpPr>
          <p:nvPr/>
        </p:nvCxnSpPr>
        <p:spPr>
          <a:xfrm flipV="1">
            <a:off x="2543780" y="1946845"/>
            <a:ext cx="2131501" cy="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a:extLst>
              <a:ext uri="{FF2B5EF4-FFF2-40B4-BE49-F238E27FC236}">
                <a16:creationId xmlns:a16="http://schemas.microsoft.com/office/drawing/2014/main" id="{8680BFC3-170C-3CD3-AC2F-0FDD4D0E1535}"/>
              </a:ext>
            </a:extLst>
          </p:cNvPr>
          <p:cNvCxnSpPr>
            <a:cxnSpLocks/>
            <a:endCxn id="4" idx="1"/>
          </p:cNvCxnSpPr>
          <p:nvPr/>
        </p:nvCxnSpPr>
        <p:spPr>
          <a:xfrm>
            <a:off x="6505480" y="1946844"/>
            <a:ext cx="692793" cy="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E6306DF2-A77B-2510-97FC-7762AF91EFAB}"/>
              </a:ext>
            </a:extLst>
          </p:cNvPr>
          <p:cNvCxnSpPr>
            <a:cxnSpLocks/>
          </p:cNvCxnSpPr>
          <p:nvPr/>
        </p:nvCxnSpPr>
        <p:spPr>
          <a:xfrm>
            <a:off x="9028472" y="1946843"/>
            <a:ext cx="692793" cy="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AD0EF740-218D-A67A-B265-31F50E588671}"/>
              </a:ext>
            </a:extLst>
          </p:cNvPr>
          <p:cNvCxnSpPr>
            <a:cxnSpLocks/>
            <a:stCxn id="9" idx="2"/>
            <a:endCxn id="15" idx="0"/>
          </p:cNvCxnSpPr>
          <p:nvPr/>
        </p:nvCxnSpPr>
        <p:spPr>
          <a:xfrm flipH="1">
            <a:off x="3474869" y="3559629"/>
            <a:ext cx="1663" cy="727744"/>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A33EC080-1C27-4282-1CFF-BBECC76BFA88}"/>
              </a:ext>
            </a:extLst>
          </p:cNvPr>
          <p:cNvCxnSpPr>
            <a:cxnSpLocks/>
            <a:endCxn id="13" idx="1"/>
          </p:cNvCxnSpPr>
          <p:nvPr/>
        </p:nvCxnSpPr>
        <p:spPr>
          <a:xfrm>
            <a:off x="3473209" y="3923501"/>
            <a:ext cx="1246111"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CD0376BC-EC49-883C-EAF4-D85A4C075A32}"/>
              </a:ext>
            </a:extLst>
          </p:cNvPr>
          <p:cNvCxnSpPr/>
          <p:nvPr/>
        </p:nvCxnSpPr>
        <p:spPr>
          <a:xfrm>
            <a:off x="4348110" y="3559629"/>
            <a:ext cx="0" cy="727744"/>
          </a:xfrm>
          <a:prstGeom prst="line">
            <a:avLst/>
          </a:prstGeom>
        </p:spPr>
        <p:style>
          <a:lnRef idx="2">
            <a:schemeClr val="dk1"/>
          </a:lnRef>
          <a:fillRef idx="0">
            <a:schemeClr val="dk1"/>
          </a:fillRef>
          <a:effectRef idx="1">
            <a:schemeClr val="dk1"/>
          </a:effectRef>
          <a:fontRef idx="minor">
            <a:schemeClr val="tx1"/>
          </a:fontRef>
        </p:style>
      </p:cxnSp>
      <p:cxnSp>
        <p:nvCxnSpPr>
          <p:cNvPr id="30" name="Connector: Curved 29">
            <a:extLst>
              <a:ext uri="{FF2B5EF4-FFF2-40B4-BE49-F238E27FC236}">
                <a16:creationId xmlns:a16="http://schemas.microsoft.com/office/drawing/2014/main" id="{42CD828A-B041-6943-AD99-34E2570D64EE}"/>
              </a:ext>
            </a:extLst>
          </p:cNvPr>
          <p:cNvCxnSpPr>
            <a:cxnSpLocks/>
          </p:cNvCxnSpPr>
          <p:nvPr/>
        </p:nvCxnSpPr>
        <p:spPr>
          <a:xfrm rot="5400000" flipH="1" flipV="1">
            <a:off x="4346190" y="3197678"/>
            <a:ext cx="363872" cy="360031"/>
          </a:xfrm>
          <a:prstGeom prst="curvedConnector2">
            <a:avLst/>
          </a:prstGeom>
          <a:ln>
            <a:tailEnd type="triangle"/>
          </a:ln>
        </p:spPr>
        <p:style>
          <a:lnRef idx="2">
            <a:schemeClr val="dk1"/>
          </a:lnRef>
          <a:fillRef idx="0">
            <a:schemeClr val="dk1"/>
          </a:fillRef>
          <a:effectRef idx="1">
            <a:schemeClr val="dk1"/>
          </a:effectRef>
          <a:fontRef idx="minor">
            <a:schemeClr val="tx1"/>
          </a:fontRef>
        </p:style>
      </p:cxnSp>
      <p:cxnSp>
        <p:nvCxnSpPr>
          <p:cNvPr id="32" name="Connector: Curved 31">
            <a:extLst>
              <a:ext uri="{FF2B5EF4-FFF2-40B4-BE49-F238E27FC236}">
                <a16:creationId xmlns:a16="http://schemas.microsoft.com/office/drawing/2014/main" id="{4C2291A8-5239-7C9D-7403-E711F0D452A4}"/>
              </a:ext>
            </a:extLst>
          </p:cNvPr>
          <p:cNvCxnSpPr>
            <a:cxnSpLocks/>
          </p:cNvCxnSpPr>
          <p:nvPr/>
        </p:nvCxnSpPr>
        <p:spPr>
          <a:xfrm rot="16200000" flipH="1">
            <a:off x="4345488" y="4282661"/>
            <a:ext cx="363874" cy="358630"/>
          </a:xfrm>
          <a:prstGeom prst="curvedConnector2">
            <a:avLst/>
          </a:prstGeom>
          <a:ln>
            <a:tailEnd type="triangle"/>
          </a:ln>
        </p:spPr>
        <p:style>
          <a:lnRef idx="2">
            <a:schemeClr val="dk1"/>
          </a:lnRef>
          <a:fillRef idx="0">
            <a:schemeClr val="dk1"/>
          </a:fillRef>
          <a:effectRef idx="1">
            <a:schemeClr val="dk1"/>
          </a:effectRef>
          <a:fontRef idx="minor">
            <a:schemeClr val="tx1"/>
          </a:fontRef>
        </p:style>
      </p:cxnSp>
      <p:cxnSp>
        <p:nvCxnSpPr>
          <p:cNvPr id="36" name="Straight Arrow Connector 35">
            <a:extLst>
              <a:ext uri="{FF2B5EF4-FFF2-40B4-BE49-F238E27FC236}">
                <a16:creationId xmlns:a16="http://schemas.microsoft.com/office/drawing/2014/main" id="{9C8AA34D-0955-CAF6-76AE-85A92E4D5BEC}"/>
              </a:ext>
            </a:extLst>
          </p:cNvPr>
          <p:cNvCxnSpPr>
            <a:cxnSpLocks/>
          </p:cNvCxnSpPr>
          <p:nvPr/>
        </p:nvCxnSpPr>
        <p:spPr>
          <a:xfrm flipV="1">
            <a:off x="6147550" y="2504710"/>
            <a:ext cx="0" cy="3628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9" name="Connector: Curved 38">
            <a:extLst>
              <a:ext uri="{FF2B5EF4-FFF2-40B4-BE49-F238E27FC236}">
                <a16:creationId xmlns:a16="http://schemas.microsoft.com/office/drawing/2014/main" id="{56ED19B1-D873-F088-CC4B-33E85145BFAF}"/>
              </a:ext>
            </a:extLst>
          </p:cNvPr>
          <p:cNvCxnSpPr>
            <a:cxnSpLocks/>
            <a:stCxn id="6" idx="3"/>
          </p:cNvCxnSpPr>
          <p:nvPr/>
        </p:nvCxnSpPr>
        <p:spPr>
          <a:xfrm flipV="1">
            <a:off x="5831559" y="2867530"/>
            <a:ext cx="316692" cy="346049"/>
          </a:xfrm>
          <a:prstGeom prst="curvedConnector2">
            <a:avLst/>
          </a:prstGeom>
        </p:spPr>
        <p:style>
          <a:lnRef idx="2">
            <a:schemeClr val="dk1"/>
          </a:lnRef>
          <a:fillRef idx="0">
            <a:schemeClr val="dk1"/>
          </a:fillRef>
          <a:effectRef idx="1">
            <a:schemeClr val="dk1"/>
          </a:effectRef>
          <a:fontRef idx="minor">
            <a:schemeClr val="tx1"/>
          </a:fontRef>
        </p:style>
      </p:cxnSp>
      <p:cxnSp>
        <p:nvCxnSpPr>
          <p:cNvPr id="51" name="Connector: Curved 50">
            <a:extLst>
              <a:ext uri="{FF2B5EF4-FFF2-40B4-BE49-F238E27FC236}">
                <a16:creationId xmlns:a16="http://schemas.microsoft.com/office/drawing/2014/main" id="{F173DA99-8703-2621-F91F-344E0638BB88}"/>
              </a:ext>
            </a:extLst>
          </p:cNvPr>
          <p:cNvCxnSpPr>
            <a:cxnSpLocks/>
          </p:cNvCxnSpPr>
          <p:nvPr/>
        </p:nvCxnSpPr>
        <p:spPr>
          <a:xfrm flipV="1">
            <a:off x="5832259" y="5594996"/>
            <a:ext cx="315291" cy="335562"/>
          </a:xfrm>
          <a:prstGeom prst="curvedConnector2">
            <a:avLst/>
          </a:prstGeom>
        </p:spPr>
        <p:style>
          <a:lnRef idx="2">
            <a:schemeClr val="dk1"/>
          </a:lnRef>
          <a:fillRef idx="0">
            <a:schemeClr val="dk1"/>
          </a:fillRef>
          <a:effectRef idx="1">
            <a:schemeClr val="dk1"/>
          </a:effectRef>
          <a:fontRef idx="minor">
            <a:schemeClr val="tx1"/>
          </a:fontRef>
        </p:style>
      </p:cxnSp>
      <p:cxnSp>
        <p:nvCxnSpPr>
          <p:cNvPr id="53" name="Straight Connector 52">
            <a:extLst>
              <a:ext uri="{FF2B5EF4-FFF2-40B4-BE49-F238E27FC236}">
                <a16:creationId xmlns:a16="http://schemas.microsoft.com/office/drawing/2014/main" id="{04FE5F14-298E-1A1D-A90F-D12593E0B45C}"/>
              </a:ext>
            </a:extLst>
          </p:cNvPr>
          <p:cNvCxnSpPr>
            <a:cxnSpLocks/>
          </p:cNvCxnSpPr>
          <p:nvPr/>
        </p:nvCxnSpPr>
        <p:spPr>
          <a:xfrm flipH="1">
            <a:off x="2543780" y="5927421"/>
            <a:ext cx="2415238" cy="3139"/>
          </a:xfrm>
          <a:prstGeom prst="line">
            <a:avLst/>
          </a:prstGeom>
        </p:spPr>
        <p:style>
          <a:lnRef idx="2">
            <a:schemeClr val="dk1"/>
          </a:lnRef>
          <a:fillRef idx="0">
            <a:schemeClr val="dk1"/>
          </a:fillRef>
          <a:effectRef idx="1">
            <a:schemeClr val="dk1"/>
          </a:effectRef>
          <a:fontRef idx="minor">
            <a:schemeClr val="tx1"/>
          </a:fontRef>
        </p:style>
      </p:cxnSp>
      <p:cxnSp>
        <p:nvCxnSpPr>
          <p:cNvPr id="56" name="Straight Arrow Connector 55">
            <a:extLst>
              <a:ext uri="{FF2B5EF4-FFF2-40B4-BE49-F238E27FC236}">
                <a16:creationId xmlns:a16="http://schemas.microsoft.com/office/drawing/2014/main" id="{A0BAEB35-10CC-ECFF-3DA4-DD4C6AD0FDD6}"/>
              </a:ext>
            </a:extLst>
          </p:cNvPr>
          <p:cNvCxnSpPr>
            <a:cxnSpLocks/>
          </p:cNvCxnSpPr>
          <p:nvPr/>
        </p:nvCxnSpPr>
        <p:spPr>
          <a:xfrm flipV="1">
            <a:off x="8110800" y="2504710"/>
            <a:ext cx="0" cy="3628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7" name="Connector: Curved 56">
            <a:extLst>
              <a:ext uri="{FF2B5EF4-FFF2-40B4-BE49-F238E27FC236}">
                <a16:creationId xmlns:a16="http://schemas.microsoft.com/office/drawing/2014/main" id="{4048BF1A-A5BD-0BDD-4EC3-83F803EF42F6}"/>
              </a:ext>
            </a:extLst>
          </p:cNvPr>
          <p:cNvCxnSpPr>
            <a:cxnSpLocks/>
          </p:cNvCxnSpPr>
          <p:nvPr/>
        </p:nvCxnSpPr>
        <p:spPr>
          <a:xfrm flipV="1">
            <a:off x="7795637" y="5591859"/>
            <a:ext cx="315291" cy="335562"/>
          </a:xfrm>
          <a:prstGeom prst="curvedConnector2">
            <a:avLst/>
          </a:prstGeom>
        </p:spPr>
        <p:style>
          <a:lnRef idx="2">
            <a:schemeClr val="dk1"/>
          </a:lnRef>
          <a:fillRef idx="0">
            <a:schemeClr val="dk1"/>
          </a:fillRef>
          <a:effectRef idx="1">
            <a:schemeClr val="dk1"/>
          </a:effectRef>
          <a:fontRef idx="minor">
            <a:schemeClr val="tx1"/>
          </a:fontRef>
        </p:style>
      </p:cxnSp>
      <p:cxnSp>
        <p:nvCxnSpPr>
          <p:cNvPr id="58" name="Straight Connector 57">
            <a:extLst>
              <a:ext uri="{FF2B5EF4-FFF2-40B4-BE49-F238E27FC236}">
                <a16:creationId xmlns:a16="http://schemas.microsoft.com/office/drawing/2014/main" id="{61BC26B6-643A-D1B7-7F13-55750FEDC56B}"/>
              </a:ext>
            </a:extLst>
          </p:cNvPr>
          <p:cNvCxnSpPr>
            <a:cxnSpLocks/>
          </p:cNvCxnSpPr>
          <p:nvPr/>
        </p:nvCxnSpPr>
        <p:spPr>
          <a:xfrm flipH="1">
            <a:off x="5890989" y="5927421"/>
            <a:ext cx="1924215" cy="0"/>
          </a:xfrm>
          <a:prstGeom prst="line">
            <a:avLst/>
          </a:prstGeom>
        </p:spPr>
        <p:style>
          <a:lnRef idx="2">
            <a:schemeClr val="dk1"/>
          </a:lnRef>
          <a:fillRef idx="0">
            <a:schemeClr val="dk1"/>
          </a:fillRef>
          <a:effectRef idx="1">
            <a:schemeClr val="dk1"/>
          </a:effectRef>
          <a:fontRef idx="minor">
            <a:schemeClr val="tx1"/>
          </a:fontRef>
        </p:style>
      </p:cxnSp>
      <p:cxnSp>
        <p:nvCxnSpPr>
          <p:cNvPr id="60" name="Connector: Curved 59">
            <a:extLst>
              <a:ext uri="{FF2B5EF4-FFF2-40B4-BE49-F238E27FC236}">
                <a16:creationId xmlns:a16="http://schemas.microsoft.com/office/drawing/2014/main" id="{C95401EE-076E-E840-C3A0-E2AF9ED082DD}"/>
              </a:ext>
            </a:extLst>
          </p:cNvPr>
          <p:cNvCxnSpPr/>
          <p:nvPr/>
        </p:nvCxnSpPr>
        <p:spPr>
          <a:xfrm flipV="1">
            <a:off x="7794108" y="2852857"/>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61" name="Connector: Curved 60">
            <a:extLst>
              <a:ext uri="{FF2B5EF4-FFF2-40B4-BE49-F238E27FC236}">
                <a16:creationId xmlns:a16="http://schemas.microsoft.com/office/drawing/2014/main" id="{7C6D7857-CE59-D4CC-A92C-C775B2127CEB}"/>
              </a:ext>
            </a:extLst>
          </p:cNvPr>
          <p:cNvCxnSpPr/>
          <p:nvPr/>
        </p:nvCxnSpPr>
        <p:spPr>
          <a:xfrm flipV="1">
            <a:off x="7794236" y="3553200"/>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62" name="Connector: Curved 61">
            <a:extLst>
              <a:ext uri="{FF2B5EF4-FFF2-40B4-BE49-F238E27FC236}">
                <a16:creationId xmlns:a16="http://schemas.microsoft.com/office/drawing/2014/main" id="{43C7E803-013E-1832-B522-B94FA493776C}"/>
              </a:ext>
            </a:extLst>
          </p:cNvPr>
          <p:cNvCxnSpPr/>
          <p:nvPr/>
        </p:nvCxnSpPr>
        <p:spPr>
          <a:xfrm flipV="1">
            <a:off x="7795851" y="4285029"/>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63" name="Straight Connector 62">
            <a:extLst>
              <a:ext uri="{FF2B5EF4-FFF2-40B4-BE49-F238E27FC236}">
                <a16:creationId xmlns:a16="http://schemas.microsoft.com/office/drawing/2014/main" id="{1D366696-5D29-9852-D346-142207E1708D}"/>
              </a:ext>
            </a:extLst>
          </p:cNvPr>
          <p:cNvCxnSpPr>
            <a:cxnSpLocks/>
          </p:cNvCxnSpPr>
          <p:nvPr/>
        </p:nvCxnSpPr>
        <p:spPr>
          <a:xfrm flipH="1">
            <a:off x="5830527" y="4651245"/>
            <a:ext cx="1984677" cy="0"/>
          </a:xfrm>
          <a:prstGeom prst="line">
            <a:avLst/>
          </a:prstGeom>
        </p:spPr>
        <p:style>
          <a:lnRef idx="2">
            <a:schemeClr val="dk1"/>
          </a:lnRef>
          <a:fillRef idx="0">
            <a:schemeClr val="dk1"/>
          </a:fillRef>
          <a:effectRef idx="1">
            <a:schemeClr val="dk1"/>
          </a:effectRef>
          <a:fontRef idx="minor">
            <a:schemeClr val="tx1"/>
          </a:fontRef>
        </p:style>
      </p:cxnSp>
      <p:cxnSp>
        <p:nvCxnSpPr>
          <p:cNvPr id="65" name="Straight Connector 64">
            <a:extLst>
              <a:ext uri="{FF2B5EF4-FFF2-40B4-BE49-F238E27FC236}">
                <a16:creationId xmlns:a16="http://schemas.microsoft.com/office/drawing/2014/main" id="{3F801E9E-823C-F66B-ED81-D5012081F60A}"/>
              </a:ext>
            </a:extLst>
          </p:cNvPr>
          <p:cNvCxnSpPr>
            <a:cxnSpLocks/>
            <a:endCxn id="13" idx="3"/>
          </p:cNvCxnSpPr>
          <p:nvPr/>
        </p:nvCxnSpPr>
        <p:spPr>
          <a:xfrm flipH="1">
            <a:off x="5832259" y="3919302"/>
            <a:ext cx="1982945" cy="4199"/>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a:extLst>
              <a:ext uri="{FF2B5EF4-FFF2-40B4-BE49-F238E27FC236}">
                <a16:creationId xmlns:a16="http://schemas.microsoft.com/office/drawing/2014/main" id="{259B3D5C-9926-C65C-70B2-8E67CD2CB1B9}"/>
              </a:ext>
            </a:extLst>
          </p:cNvPr>
          <p:cNvCxnSpPr>
            <a:cxnSpLocks/>
          </p:cNvCxnSpPr>
          <p:nvPr/>
        </p:nvCxnSpPr>
        <p:spPr>
          <a:xfrm flipH="1">
            <a:off x="5830527" y="3217902"/>
            <a:ext cx="1972456" cy="0"/>
          </a:xfrm>
          <a:prstGeom prst="line">
            <a:avLst/>
          </a:prstGeom>
        </p:spPr>
        <p:style>
          <a:lnRef idx="2">
            <a:schemeClr val="dk1"/>
          </a:lnRef>
          <a:fillRef idx="0">
            <a:schemeClr val="dk1"/>
          </a:fillRef>
          <a:effectRef idx="1">
            <a:schemeClr val="dk1"/>
          </a:effectRef>
          <a:fontRef idx="minor">
            <a:schemeClr val="tx1"/>
          </a:fontRef>
        </p:style>
      </p:cxnSp>
      <p:cxnSp>
        <p:nvCxnSpPr>
          <p:cNvPr id="69" name="Straight Arrow Connector 68">
            <a:extLst>
              <a:ext uri="{FF2B5EF4-FFF2-40B4-BE49-F238E27FC236}">
                <a16:creationId xmlns:a16="http://schemas.microsoft.com/office/drawing/2014/main" id="{4C1267D1-5861-9C4E-DA95-AFC7143764AE}"/>
              </a:ext>
            </a:extLst>
          </p:cNvPr>
          <p:cNvCxnSpPr>
            <a:cxnSpLocks/>
          </p:cNvCxnSpPr>
          <p:nvPr/>
        </p:nvCxnSpPr>
        <p:spPr>
          <a:xfrm>
            <a:off x="1997448" y="3184223"/>
            <a:ext cx="866512" cy="1153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2" name="Connector: Curved 71">
            <a:extLst>
              <a:ext uri="{FF2B5EF4-FFF2-40B4-BE49-F238E27FC236}">
                <a16:creationId xmlns:a16="http://schemas.microsoft.com/office/drawing/2014/main" id="{D82B880E-EDAA-7B8B-535A-93D4A37D463F}"/>
              </a:ext>
            </a:extLst>
          </p:cNvPr>
          <p:cNvCxnSpPr>
            <a:cxnSpLocks/>
          </p:cNvCxnSpPr>
          <p:nvPr/>
        </p:nvCxnSpPr>
        <p:spPr>
          <a:xfrm rot="5400000" flipV="1">
            <a:off x="1657165" y="2843940"/>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74" name="Connector: Curved 73">
            <a:extLst>
              <a:ext uri="{FF2B5EF4-FFF2-40B4-BE49-F238E27FC236}">
                <a16:creationId xmlns:a16="http://schemas.microsoft.com/office/drawing/2014/main" id="{78F9E792-0FC1-FAFF-66CF-B89FE277F12E}"/>
              </a:ext>
            </a:extLst>
          </p:cNvPr>
          <p:cNvCxnSpPr>
            <a:cxnSpLocks/>
          </p:cNvCxnSpPr>
          <p:nvPr/>
        </p:nvCxnSpPr>
        <p:spPr>
          <a:xfrm rot="16200000">
            <a:off x="1653842" y="3160632"/>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79" name="Straight Connector 78">
            <a:extLst>
              <a:ext uri="{FF2B5EF4-FFF2-40B4-BE49-F238E27FC236}">
                <a16:creationId xmlns:a16="http://schemas.microsoft.com/office/drawing/2014/main" id="{BDF5618B-ECE4-4731-F4D1-DD6CF02B16A7}"/>
              </a:ext>
            </a:extLst>
          </p:cNvPr>
          <p:cNvCxnSpPr>
            <a:endCxn id="2" idx="2"/>
          </p:cNvCxnSpPr>
          <p:nvPr/>
        </p:nvCxnSpPr>
        <p:spPr>
          <a:xfrm flipV="1">
            <a:off x="1630251" y="2504713"/>
            <a:ext cx="3324" cy="362817"/>
          </a:xfrm>
          <a:prstGeom prst="line">
            <a:avLst/>
          </a:prstGeom>
        </p:spPr>
        <p:style>
          <a:lnRef idx="2">
            <a:schemeClr val="dk1"/>
          </a:lnRef>
          <a:fillRef idx="0">
            <a:schemeClr val="dk1"/>
          </a:fillRef>
          <a:effectRef idx="1">
            <a:schemeClr val="dk1"/>
          </a:effectRef>
          <a:fontRef idx="minor">
            <a:schemeClr val="tx1"/>
          </a:fontRef>
        </p:style>
      </p:cxnSp>
      <p:cxnSp>
        <p:nvCxnSpPr>
          <p:cNvPr id="81" name="Straight Connector 80">
            <a:extLst>
              <a:ext uri="{FF2B5EF4-FFF2-40B4-BE49-F238E27FC236}">
                <a16:creationId xmlns:a16="http://schemas.microsoft.com/office/drawing/2014/main" id="{04499E70-6059-F63B-497A-DA8FC9A2095B}"/>
              </a:ext>
            </a:extLst>
          </p:cNvPr>
          <p:cNvCxnSpPr>
            <a:endCxn id="12" idx="0"/>
          </p:cNvCxnSpPr>
          <p:nvPr/>
        </p:nvCxnSpPr>
        <p:spPr>
          <a:xfrm>
            <a:off x="1630251" y="3500915"/>
            <a:ext cx="3324" cy="1868639"/>
          </a:xfrm>
          <a:prstGeom prst="line">
            <a:avLst/>
          </a:prstGeom>
        </p:spPr>
        <p:style>
          <a:lnRef idx="2">
            <a:schemeClr val="dk1"/>
          </a:lnRef>
          <a:fillRef idx="0">
            <a:schemeClr val="dk1"/>
          </a:fillRef>
          <a:effectRef idx="1">
            <a:schemeClr val="dk1"/>
          </a:effectRef>
          <a:fontRef idx="minor">
            <a:schemeClr val="tx1"/>
          </a:fontRef>
        </p:style>
      </p:cxnSp>
      <p:cxnSp>
        <p:nvCxnSpPr>
          <p:cNvPr id="93" name="Straight Arrow Connector 92">
            <a:extLst>
              <a:ext uri="{FF2B5EF4-FFF2-40B4-BE49-F238E27FC236}">
                <a16:creationId xmlns:a16="http://schemas.microsoft.com/office/drawing/2014/main" id="{F9D9DAD4-34ED-AF93-A9FE-2F28CB7C4484}"/>
              </a:ext>
            </a:extLst>
          </p:cNvPr>
          <p:cNvCxnSpPr/>
          <p:nvPr/>
        </p:nvCxnSpPr>
        <p:spPr>
          <a:xfrm>
            <a:off x="1630251" y="684822"/>
            <a:ext cx="0" cy="68056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4" name="Connector: Curved 93">
            <a:extLst>
              <a:ext uri="{FF2B5EF4-FFF2-40B4-BE49-F238E27FC236}">
                <a16:creationId xmlns:a16="http://schemas.microsoft.com/office/drawing/2014/main" id="{1BB97E55-B88E-6995-2336-5365EDBC3B76}"/>
              </a:ext>
            </a:extLst>
          </p:cNvPr>
          <p:cNvCxnSpPr>
            <a:cxnSpLocks/>
          </p:cNvCxnSpPr>
          <p:nvPr/>
        </p:nvCxnSpPr>
        <p:spPr>
          <a:xfrm rot="16200000">
            <a:off x="1657165" y="353449"/>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96" name="Straight Connector 95">
            <a:extLst>
              <a:ext uri="{FF2B5EF4-FFF2-40B4-BE49-F238E27FC236}">
                <a16:creationId xmlns:a16="http://schemas.microsoft.com/office/drawing/2014/main" id="{AB87B520-4469-6814-B909-CE481AEFFB50}"/>
              </a:ext>
            </a:extLst>
          </p:cNvPr>
          <p:cNvCxnSpPr>
            <a:cxnSpLocks/>
            <a:stCxn id="5" idx="0"/>
          </p:cNvCxnSpPr>
          <p:nvPr/>
        </p:nvCxnSpPr>
        <p:spPr>
          <a:xfrm flipV="1">
            <a:off x="10632170" y="693732"/>
            <a:ext cx="0" cy="695244"/>
          </a:xfrm>
          <a:prstGeom prst="line">
            <a:avLst/>
          </a:prstGeom>
        </p:spPr>
        <p:style>
          <a:lnRef idx="2">
            <a:schemeClr val="dk1"/>
          </a:lnRef>
          <a:fillRef idx="0">
            <a:schemeClr val="dk1"/>
          </a:fillRef>
          <a:effectRef idx="1">
            <a:schemeClr val="dk1"/>
          </a:effectRef>
          <a:fontRef idx="minor">
            <a:schemeClr val="tx1"/>
          </a:fontRef>
        </p:style>
      </p:cxnSp>
      <p:cxnSp>
        <p:nvCxnSpPr>
          <p:cNvPr id="99" name="Straight Connector 98">
            <a:extLst>
              <a:ext uri="{FF2B5EF4-FFF2-40B4-BE49-F238E27FC236}">
                <a16:creationId xmlns:a16="http://schemas.microsoft.com/office/drawing/2014/main" id="{402BB6A2-2450-EFB1-FAF6-45328F39A7DD}"/>
              </a:ext>
            </a:extLst>
          </p:cNvPr>
          <p:cNvCxnSpPr>
            <a:cxnSpLocks/>
          </p:cNvCxnSpPr>
          <p:nvPr/>
        </p:nvCxnSpPr>
        <p:spPr>
          <a:xfrm flipV="1">
            <a:off x="1994125" y="377038"/>
            <a:ext cx="8274170" cy="1"/>
          </a:xfrm>
          <a:prstGeom prst="line">
            <a:avLst/>
          </a:prstGeom>
        </p:spPr>
        <p:style>
          <a:lnRef idx="2">
            <a:schemeClr val="dk1"/>
          </a:lnRef>
          <a:fillRef idx="0">
            <a:schemeClr val="dk1"/>
          </a:fillRef>
          <a:effectRef idx="1">
            <a:schemeClr val="dk1"/>
          </a:effectRef>
          <a:fontRef idx="minor">
            <a:schemeClr val="tx1"/>
          </a:fontRef>
        </p:style>
      </p:cxnSp>
      <p:cxnSp>
        <p:nvCxnSpPr>
          <p:cNvPr id="100" name="Connector: Curved 99">
            <a:extLst>
              <a:ext uri="{FF2B5EF4-FFF2-40B4-BE49-F238E27FC236}">
                <a16:creationId xmlns:a16="http://schemas.microsoft.com/office/drawing/2014/main" id="{E326DC5D-E219-752C-AF4B-0F3C55DC1E86}"/>
              </a:ext>
            </a:extLst>
          </p:cNvPr>
          <p:cNvCxnSpPr>
            <a:cxnSpLocks/>
          </p:cNvCxnSpPr>
          <p:nvPr/>
        </p:nvCxnSpPr>
        <p:spPr>
          <a:xfrm rot="5400000" flipH="1">
            <a:off x="10291886" y="353448"/>
            <a:ext cx="316692" cy="363873"/>
          </a:xfrm>
          <a:prstGeom prst="curvedConnector2">
            <a:avLst/>
          </a:prstGeom>
        </p:spPr>
        <p:style>
          <a:lnRef idx="2">
            <a:schemeClr val="dk1"/>
          </a:lnRef>
          <a:fillRef idx="0">
            <a:schemeClr val="dk1"/>
          </a:fillRef>
          <a:effectRef idx="1">
            <a:schemeClr val="dk1"/>
          </a:effectRef>
          <a:fontRef idx="minor">
            <a:schemeClr val="tx1"/>
          </a:fontRef>
        </p:style>
      </p:cxnSp>
      <p:cxnSp>
        <p:nvCxnSpPr>
          <p:cNvPr id="112" name="Straight Connector 111">
            <a:extLst>
              <a:ext uri="{FF2B5EF4-FFF2-40B4-BE49-F238E27FC236}">
                <a16:creationId xmlns:a16="http://schemas.microsoft.com/office/drawing/2014/main" id="{91F50579-131B-ABF4-280C-9A2B0E8B7364}"/>
              </a:ext>
            </a:extLst>
          </p:cNvPr>
          <p:cNvCxnSpPr>
            <a:cxnSpLocks/>
          </p:cNvCxnSpPr>
          <p:nvPr/>
        </p:nvCxnSpPr>
        <p:spPr>
          <a:xfrm flipV="1">
            <a:off x="6147550" y="2867529"/>
            <a:ext cx="0" cy="2727466"/>
          </a:xfrm>
          <a:prstGeom prst="line">
            <a:avLst/>
          </a:prstGeom>
        </p:spPr>
        <p:style>
          <a:lnRef idx="2">
            <a:schemeClr val="dk1"/>
          </a:lnRef>
          <a:fillRef idx="0">
            <a:schemeClr val="dk1"/>
          </a:fillRef>
          <a:effectRef idx="1">
            <a:schemeClr val="dk1"/>
          </a:effectRef>
          <a:fontRef idx="minor">
            <a:schemeClr val="tx1"/>
          </a:fontRef>
        </p:style>
      </p:cxnSp>
      <p:cxnSp>
        <p:nvCxnSpPr>
          <p:cNvPr id="116" name="Straight Connector 115">
            <a:extLst>
              <a:ext uri="{FF2B5EF4-FFF2-40B4-BE49-F238E27FC236}">
                <a16:creationId xmlns:a16="http://schemas.microsoft.com/office/drawing/2014/main" id="{A1784A91-B5A1-5955-B2C9-F29677B40B43}"/>
              </a:ext>
            </a:extLst>
          </p:cNvPr>
          <p:cNvCxnSpPr/>
          <p:nvPr/>
        </p:nvCxnSpPr>
        <p:spPr>
          <a:xfrm>
            <a:off x="8110928" y="2867529"/>
            <a:ext cx="0" cy="727746"/>
          </a:xfrm>
          <a:prstGeom prst="line">
            <a:avLst/>
          </a:prstGeom>
        </p:spPr>
        <p:style>
          <a:lnRef idx="2">
            <a:schemeClr val="dk1"/>
          </a:lnRef>
          <a:fillRef idx="0">
            <a:schemeClr val="dk1"/>
          </a:fillRef>
          <a:effectRef idx="1">
            <a:schemeClr val="dk1"/>
          </a:effectRef>
          <a:fontRef idx="minor">
            <a:schemeClr val="tx1"/>
          </a:fontRef>
        </p:style>
      </p:cxnSp>
      <p:cxnSp>
        <p:nvCxnSpPr>
          <p:cNvPr id="118" name="Straight Connector 117">
            <a:extLst>
              <a:ext uri="{FF2B5EF4-FFF2-40B4-BE49-F238E27FC236}">
                <a16:creationId xmlns:a16="http://schemas.microsoft.com/office/drawing/2014/main" id="{4446AD53-098A-CBE0-4E4D-562FE9E8F126}"/>
              </a:ext>
            </a:extLst>
          </p:cNvPr>
          <p:cNvCxnSpPr/>
          <p:nvPr/>
        </p:nvCxnSpPr>
        <p:spPr>
          <a:xfrm flipV="1">
            <a:off x="8110928" y="3555429"/>
            <a:ext cx="0" cy="731944"/>
          </a:xfrm>
          <a:prstGeom prst="line">
            <a:avLst/>
          </a:prstGeom>
        </p:spPr>
        <p:style>
          <a:lnRef idx="2">
            <a:schemeClr val="dk1"/>
          </a:lnRef>
          <a:fillRef idx="0">
            <a:schemeClr val="dk1"/>
          </a:fillRef>
          <a:effectRef idx="1">
            <a:schemeClr val="dk1"/>
          </a:effectRef>
          <a:fontRef idx="minor">
            <a:schemeClr val="tx1"/>
          </a:fontRef>
        </p:style>
      </p:cxnSp>
      <p:cxnSp>
        <p:nvCxnSpPr>
          <p:cNvPr id="120" name="Straight Connector 119">
            <a:extLst>
              <a:ext uri="{FF2B5EF4-FFF2-40B4-BE49-F238E27FC236}">
                <a16:creationId xmlns:a16="http://schemas.microsoft.com/office/drawing/2014/main" id="{243DC921-3482-92E1-003F-DE2F0F20F7CF}"/>
              </a:ext>
            </a:extLst>
          </p:cNvPr>
          <p:cNvCxnSpPr/>
          <p:nvPr/>
        </p:nvCxnSpPr>
        <p:spPr>
          <a:xfrm flipV="1">
            <a:off x="8110928" y="4303096"/>
            <a:ext cx="0" cy="1311821"/>
          </a:xfrm>
          <a:prstGeom prst="line">
            <a:avLst/>
          </a:prstGeom>
        </p:spPr>
        <p:style>
          <a:lnRef idx="2">
            <a:schemeClr val="dk1"/>
          </a:lnRef>
          <a:fillRef idx="0">
            <a:schemeClr val="dk1"/>
          </a:fillRef>
          <a:effectRef idx="1">
            <a:schemeClr val="dk1"/>
          </a:effectRef>
          <a:fontRef idx="minor">
            <a:schemeClr val="tx1"/>
          </a:fontRef>
        </p:style>
      </p:cxnSp>
      <p:cxnSp>
        <p:nvCxnSpPr>
          <p:cNvPr id="131" name="Connector: Curved 130">
            <a:extLst>
              <a:ext uri="{FF2B5EF4-FFF2-40B4-BE49-F238E27FC236}">
                <a16:creationId xmlns:a16="http://schemas.microsoft.com/office/drawing/2014/main" id="{73DE9750-E555-87EA-2A5C-26F6058E5011}"/>
              </a:ext>
            </a:extLst>
          </p:cNvPr>
          <p:cNvCxnSpPr>
            <a:cxnSpLocks/>
          </p:cNvCxnSpPr>
          <p:nvPr/>
        </p:nvCxnSpPr>
        <p:spPr>
          <a:xfrm flipV="1">
            <a:off x="4959018" y="5594996"/>
            <a:ext cx="315291" cy="335562"/>
          </a:xfrm>
          <a:prstGeom prst="curvedConnector2">
            <a:avLst/>
          </a:prstGeom>
        </p:spPr>
        <p:style>
          <a:lnRef idx="2">
            <a:schemeClr val="dk1"/>
          </a:lnRef>
          <a:fillRef idx="0">
            <a:schemeClr val="dk1"/>
          </a:fillRef>
          <a:effectRef idx="1">
            <a:schemeClr val="dk1"/>
          </a:effectRef>
          <a:fontRef idx="minor">
            <a:schemeClr val="tx1"/>
          </a:fontRef>
        </p:style>
      </p:cxnSp>
      <p:cxnSp>
        <p:nvCxnSpPr>
          <p:cNvPr id="132" name="Straight Arrow Connector 131">
            <a:extLst>
              <a:ext uri="{FF2B5EF4-FFF2-40B4-BE49-F238E27FC236}">
                <a16:creationId xmlns:a16="http://schemas.microsoft.com/office/drawing/2014/main" id="{05423BA9-DE67-137A-A4F7-392757FF71B9}"/>
              </a:ext>
            </a:extLst>
          </p:cNvPr>
          <p:cNvCxnSpPr>
            <a:cxnSpLocks/>
          </p:cNvCxnSpPr>
          <p:nvPr/>
        </p:nvCxnSpPr>
        <p:spPr>
          <a:xfrm flipV="1">
            <a:off x="5278234" y="5015118"/>
            <a:ext cx="0" cy="5767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7" name="Straight Connector 136">
            <a:extLst>
              <a:ext uri="{FF2B5EF4-FFF2-40B4-BE49-F238E27FC236}">
                <a16:creationId xmlns:a16="http://schemas.microsoft.com/office/drawing/2014/main" id="{CF373606-80FA-B04E-BEA4-931090AA5988}"/>
              </a:ext>
            </a:extLst>
          </p:cNvPr>
          <p:cNvCxnSpPr>
            <a:cxnSpLocks/>
          </p:cNvCxnSpPr>
          <p:nvPr/>
        </p:nvCxnSpPr>
        <p:spPr>
          <a:xfrm>
            <a:off x="4824549" y="5927421"/>
            <a:ext cx="106644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1826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5"/>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1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6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81"/>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7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5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31"/>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3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3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51"/>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12"/>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58"/>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57"/>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9" grpId="0" animBg="1"/>
      <p:bldP spid="12" grpId="0" animBg="1"/>
      <p:bldP spid="13"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BF28F-B715-0AD7-7578-869BD430FD1C}"/>
              </a:ext>
            </a:extLst>
          </p:cNvPr>
          <p:cNvSpPr>
            <a:spLocks noGrp="1"/>
          </p:cNvSpPr>
          <p:nvPr>
            <p:ph type="title"/>
          </p:nvPr>
        </p:nvSpPr>
        <p:spPr/>
        <p:txBody>
          <a:bodyPr/>
          <a:lstStyle/>
          <a:p>
            <a:r>
              <a:rPr lang="en-GB" dirty="0">
                <a:solidFill>
                  <a:schemeClr val="bg1"/>
                </a:solidFill>
              </a:rPr>
              <a:t>Thank you</a:t>
            </a:r>
          </a:p>
        </p:txBody>
      </p:sp>
      <p:sp>
        <p:nvSpPr>
          <p:cNvPr id="3" name="Text Placeholder 2">
            <a:extLst>
              <a:ext uri="{FF2B5EF4-FFF2-40B4-BE49-F238E27FC236}">
                <a16:creationId xmlns:a16="http://schemas.microsoft.com/office/drawing/2014/main" id="{F84678B7-13C2-ECD4-8E0D-0E535E9E2EBE}"/>
              </a:ext>
            </a:extLst>
          </p:cNvPr>
          <p:cNvSpPr>
            <a:spLocks noGrp="1"/>
          </p:cNvSpPr>
          <p:nvPr>
            <p:ph type="body" idx="1"/>
          </p:nvPr>
        </p:nvSpPr>
        <p:spPr/>
        <p:txBody>
          <a:bodyPr/>
          <a:lstStyle/>
          <a:p>
            <a:r>
              <a:rPr lang="en-GB" dirty="0">
                <a:solidFill>
                  <a:schemeClr val="bg2"/>
                </a:solidFill>
              </a:rPr>
              <a:t>Studies covered in this talk were funded by Versus Arthritis, MRC, </a:t>
            </a:r>
            <a:r>
              <a:rPr lang="en-GB" dirty="0" err="1">
                <a:solidFill>
                  <a:schemeClr val="bg2"/>
                </a:solidFill>
              </a:rPr>
              <a:t>Eurospine</a:t>
            </a:r>
            <a:r>
              <a:rPr lang="en-GB" dirty="0">
                <a:solidFill>
                  <a:schemeClr val="bg2"/>
                </a:solidFill>
              </a:rPr>
              <a:t>.</a:t>
            </a:r>
          </a:p>
          <a:p>
            <a:r>
              <a:rPr lang="en-GB" dirty="0">
                <a:solidFill>
                  <a:schemeClr val="bg2"/>
                </a:solidFill>
              </a:rPr>
              <a:t>We thank all the people, patients and clinicians who helped us.</a:t>
            </a:r>
          </a:p>
        </p:txBody>
      </p:sp>
    </p:spTree>
    <p:extLst>
      <p:ext uri="{BB962C8B-B14F-4D97-AF65-F5344CB8AC3E}">
        <p14:creationId xmlns:p14="http://schemas.microsoft.com/office/powerpoint/2010/main" val="371061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3FDC7B-A63C-910D-114C-4F21CFFFF20A}"/>
              </a:ext>
            </a:extLst>
          </p:cNvPr>
          <p:cNvSpPr txBox="1"/>
          <p:nvPr/>
        </p:nvSpPr>
        <p:spPr>
          <a:xfrm>
            <a:off x="4278385" y="4748168"/>
            <a:ext cx="717258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23232"/>
                </a:solidFill>
                <a:effectLst/>
                <a:uLnTx/>
                <a:uFillTx/>
                <a:latin typeface="Nexus Serif Pro"/>
                <a:ea typeface="+mn-ea"/>
                <a:cs typeface="+mn-cs"/>
              </a:rPr>
              <a:t>Topical Review: The establishment, maintenance, and adaptation of high and low impact chronic pain: a framework for biopsychosocial pain research.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4489"/>
                </a:solidFill>
                <a:effectLst/>
                <a:uLnTx/>
                <a:uFillTx/>
                <a:latin typeface="Nexus Sans Pro"/>
                <a:ea typeface="+mn-ea"/>
                <a:cs typeface="+mn-cs"/>
                <a:hlinkClick r:id="rId2"/>
              </a:rPr>
              <a:t>Eccleston</a:t>
            </a:r>
            <a:r>
              <a:rPr kumimoji="0" lang="en-GB" sz="1800" b="0" i="0" u="none" strike="noStrike" kern="1200" cap="none" spc="0" normalizeH="0" baseline="0" noProof="0" dirty="0">
                <a:ln>
                  <a:noFill/>
                </a:ln>
                <a:solidFill>
                  <a:srgbClr val="004489"/>
                </a:solidFill>
                <a:effectLst/>
                <a:uLnTx/>
                <a:uFillTx/>
                <a:latin typeface="Nexus Sans Pro"/>
                <a:ea typeface="+mn-ea"/>
                <a:cs typeface="+mn-cs"/>
              </a:rPr>
              <a:t> et al.,    in Pain, 2023</a:t>
            </a:r>
            <a:endParaRPr kumimoji="0" lang="en-GB" sz="1800" b="0" i="0" u="none" strike="noStrike" kern="1200" cap="none" spc="0" normalizeH="0" baseline="0" noProof="0" dirty="0">
              <a:ln>
                <a:noFill/>
              </a:ln>
              <a:solidFill>
                <a:srgbClr val="666666"/>
              </a:solidFill>
              <a:effectLst/>
              <a:uLnTx/>
              <a:uFillTx/>
              <a:latin typeface="Nexus Sans Pro"/>
              <a:ea typeface="+mn-ea"/>
              <a:cs typeface="+mn-cs"/>
            </a:endParaRPr>
          </a:p>
        </p:txBody>
      </p:sp>
      <p:sp>
        <p:nvSpPr>
          <p:cNvPr id="3" name="TextBox 2">
            <a:extLst>
              <a:ext uri="{FF2B5EF4-FFF2-40B4-BE49-F238E27FC236}">
                <a16:creationId xmlns:a16="http://schemas.microsoft.com/office/drawing/2014/main" id="{D8F247C6-8D52-E0BC-067B-941F76F3A94E}"/>
              </a:ext>
            </a:extLst>
          </p:cNvPr>
          <p:cNvSpPr txBox="1"/>
          <p:nvPr/>
        </p:nvSpPr>
        <p:spPr>
          <a:xfrm>
            <a:off x="1568741" y="1619075"/>
            <a:ext cx="833026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alibri" panose="020F0502020204030204"/>
              </a:rPr>
              <a:t>Psychosocial mechanisms that impact on TRANSITIONS in pain: Persistence, impact</a:t>
            </a:r>
          </a:p>
        </p:txBody>
      </p:sp>
      <p:pic>
        <p:nvPicPr>
          <p:cNvPr id="5" name="Picture 4">
            <a:extLst>
              <a:ext uri="{FF2B5EF4-FFF2-40B4-BE49-F238E27FC236}">
                <a16:creationId xmlns:a16="http://schemas.microsoft.com/office/drawing/2014/main" id="{88A7ABA6-B8D9-BC25-B736-D1703EE31A80}"/>
              </a:ext>
            </a:extLst>
          </p:cNvPr>
          <p:cNvPicPr>
            <a:picLocks noChangeAspect="1"/>
          </p:cNvPicPr>
          <p:nvPr/>
        </p:nvPicPr>
        <p:blipFill>
          <a:blip r:embed="rId3"/>
          <a:stretch>
            <a:fillRect/>
          </a:stretch>
        </p:blipFill>
        <p:spPr>
          <a:xfrm>
            <a:off x="3343769" y="4881024"/>
            <a:ext cx="934616" cy="934616"/>
          </a:xfrm>
          <a:prstGeom prst="rect">
            <a:avLst/>
          </a:prstGeom>
        </p:spPr>
      </p:pic>
    </p:spTree>
    <p:extLst>
      <p:ext uri="{BB962C8B-B14F-4D97-AF65-F5344CB8AC3E}">
        <p14:creationId xmlns:p14="http://schemas.microsoft.com/office/powerpoint/2010/main" val="150646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B404-24C3-98F0-B246-547194DE5FB4}"/>
              </a:ext>
            </a:extLst>
          </p:cNvPr>
          <p:cNvSpPr>
            <a:spLocks noGrp="1"/>
          </p:cNvSpPr>
          <p:nvPr>
            <p:ph type="title"/>
          </p:nvPr>
        </p:nvSpPr>
        <p:spPr>
          <a:xfrm>
            <a:off x="1679171" y="365125"/>
            <a:ext cx="7845830" cy="1325563"/>
          </a:xfrm>
        </p:spPr>
        <p:txBody>
          <a:bodyPr/>
          <a:lstStyle/>
          <a:p>
            <a:pPr algn="ctr"/>
            <a:r>
              <a:rPr lang="en-GB" dirty="0"/>
              <a:t>A series of rapid reviews</a:t>
            </a:r>
          </a:p>
        </p:txBody>
      </p:sp>
      <p:sp>
        <p:nvSpPr>
          <p:cNvPr id="3" name="Content Placeholder 2">
            <a:extLst>
              <a:ext uri="{FF2B5EF4-FFF2-40B4-BE49-F238E27FC236}">
                <a16:creationId xmlns:a16="http://schemas.microsoft.com/office/drawing/2014/main" id="{0F9E03B9-16A4-CF79-0415-C4D86F2211CA}"/>
              </a:ext>
            </a:extLst>
          </p:cNvPr>
          <p:cNvSpPr>
            <a:spLocks noGrp="1"/>
          </p:cNvSpPr>
          <p:nvPr>
            <p:ph idx="1"/>
          </p:nvPr>
        </p:nvSpPr>
        <p:spPr/>
        <p:txBody>
          <a:bodyPr>
            <a:normAutofit/>
          </a:bodyPr>
          <a:lstStyle/>
          <a:p>
            <a:r>
              <a:rPr lang="en-GB" dirty="0"/>
              <a:t>Empirical studies investigating a familial dyadic interpersonal factor</a:t>
            </a:r>
          </a:p>
          <a:p>
            <a:r>
              <a:rPr lang="en-GB" dirty="0"/>
              <a:t> that had a quantitative outcome of pain</a:t>
            </a:r>
          </a:p>
          <a:p>
            <a:r>
              <a:rPr lang="en-GB" dirty="0"/>
              <a:t> and a timeline, including prospective cohort studies, experimental studies, and randomised controlled trials. </a:t>
            </a:r>
          </a:p>
          <a:p>
            <a:r>
              <a:rPr lang="en-GB" dirty="0"/>
              <a:t>Studies where we were unable to isolate the individual effects of interpersonal factors (e.g., pain management programmes) were excluded.</a:t>
            </a:r>
          </a:p>
          <a:p>
            <a:r>
              <a:rPr lang="en-GB" dirty="0"/>
              <a:t>We included people of any age, with any type of pain longer than three months or longer</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77070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7CB4-0055-CA39-E148-ECF70CC2618A}"/>
              </a:ext>
            </a:extLst>
          </p:cNvPr>
          <p:cNvSpPr>
            <a:spLocks noGrp="1"/>
          </p:cNvSpPr>
          <p:nvPr>
            <p:ph type="title"/>
          </p:nvPr>
        </p:nvSpPr>
        <p:spPr/>
        <p:txBody>
          <a:bodyPr/>
          <a:lstStyle/>
          <a:p>
            <a:pPr algn="ctr"/>
            <a:r>
              <a:rPr lang="en-GB" dirty="0"/>
              <a:t>Parents and Children Living with Pain</a:t>
            </a:r>
          </a:p>
        </p:txBody>
      </p:sp>
    </p:spTree>
    <p:extLst>
      <p:ext uri="{BB962C8B-B14F-4D97-AF65-F5344CB8AC3E}">
        <p14:creationId xmlns:p14="http://schemas.microsoft.com/office/powerpoint/2010/main" val="34475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EF4B-8A4B-0D7F-E7AB-12A3DDCFA75C}"/>
              </a:ext>
            </a:extLst>
          </p:cNvPr>
          <p:cNvSpPr>
            <a:spLocks noGrp="1"/>
          </p:cNvSpPr>
          <p:nvPr>
            <p:ph type="title"/>
          </p:nvPr>
        </p:nvSpPr>
        <p:spPr>
          <a:xfrm>
            <a:off x="838200" y="86200"/>
            <a:ext cx="10515600" cy="1325563"/>
          </a:xfrm>
        </p:spPr>
        <p:txBody>
          <a:bodyPr/>
          <a:lstStyle/>
          <a:p>
            <a:r>
              <a:rPr lang="en-US" b="1" dirty="0"/>
              <a:t>Family review</a:t>
            </a:r>
          </a:p>
        </p:txBody>
      </p:sp>
      <p:pic>
        <p:nvPicPr>
          <p:cNvPr id="5" name="Picture 4" descr="Icon&#10;&#10;Description automatically generated">
            <a:extLst>
              <a:ext uri="{FF2B5EF4-FFF2-40B4-BE49-F238E27FC236}">
                <a16:creationId xmlns:a16="http://schemas.microsoft.com/office/drawing/2014/main" id="{895B73F6-2EB2-F9BE-81C8-D780EA519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7234" y="313442"/>
            <a:ext cx="1784644" cy="602317"/>
          </a:xfrm>
          <a:prstGeom prst="rect">
            <a:avLst/>
          </a:prstGeom>
        </p:spPr>
      </p:pic>
      <p:cxnSp>
        <p:nvCxnSpPr>
          <p:cNvPr id="14" name="Straight Connector 13">
            <a:extLst>
              <a:ext uri="{FF2B5EF4-FFF2-40B4-BE49-F238E27FC236}">
                <a16:creationId xmlns:a16="http://schemas.microsoft.com/office/drawing/2014/main" id="{0D09F27E-F937-6FBF-4F00-6C24FC79E3CF}"/>
              </a:ext>
            </a:extLst>
          </p:cNvPr>
          <p:cNvCxnSpPr/>
          <p:nvPr/>
        </p:nvCxnSpPr>
        <p:spPr>
          <a:xfrm>
            <a:off x="838200" y="1143000"/>
            <a:ext cx="10091356"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22E4F892-AFE2-33F0-B9F4-8ABA80B48DCB}"/>
              </a:ext>
            </a:extLst>
          </p:cNvPr>
          <p:cNvSpPr/>
          <p:nvPr/>
        </p:nvSpPr>
        <p:spPr>
          <a:xfrm>
            <a:off x="1567405" y="1370242"/>
            <a:ext cx="2958296" cy="151114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Studies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 = 43)</a:t>
            </a:r>
          </a:p>
        </p:txBody>
      </p:sp>
      <p:sp>
        <p:nvSpPr>
          <p:cNvPr id="7" name="Rounded Rectangle 6">
            <a:extLst>
              <a:ext uri="{FF2B5EF4-FFF2-40B4-BE49-F238E27FC236}">
                <a16:creationId xmlns:a16="http://schemas.microsoft.com/office/drawing/2014/main" id="{5A3D9744-8F02-B170-ACB1-414F1F5A988C}"/>
              </a:ext>
            </a:extLst>
          </p:cNvPr>
          <p:cNvSpPr/>
          <p:nvPr/>
        </p:nvSpPr>
        <p:spPr>
          <a:xfrm>
            <a:off x="1567405" y="3249143"/>
            <a:ext cx="2958296" cy="1822795"/>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Participants*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 = 14, 046)</a:t>
            </a:r>
          </a:p>
        </p:txBody>
      </p:sp>
      <p:sp>
        <p:nvSpPr>
          <p:cNvPr id="8" name="Rounded Rectangle 7">
            <a:extLst>
              <a:ext uri="{FF2B5EF4-FFF2-40B4-BE49-F238E27FC236}">
                <a16:creationId xmlns:a16="http://schemas.microsoft.com/office/drawing/2014/main" id="{60CD4866-B3FA-D840-BEB1-77978C518548}"/>
              </a:ext>
            </a:extLst>
          </p:cNvPr>
          <p:cNvSpPr/>
          <p:nvPr/>
        </p:nvSpPr>
        <p:spPr>
          <a:xfrm>
            <a:off x="1567405" y="5359574"/>
            <a:ext cx="2958296" cy="139383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Family members*</a:t>
            </a:r>
          </a:p>
        </p:txBody>
      </p:sp>
      <p:sp>
        <p:nvSpPr>
          <p:cNvPr id="9" name="Rounded Rectangle 8">
            <a:extLst>
              <a:ext uri="{FF2B5EF4-FFF2-40B4-BE49-F238E27FC236}">
                <a16:creationId xmlns:a16="http://schemas.microsoft.com/office/drawing/2014/main" id="{79D56C79-CABB-08B7-2370-D132BB5AB4E3}"/>
              </a:ext>
            </a:extLst>
          </p:cNvPr>
          <p:cNvSpPr/>
          <p:nvPr/>
        </p:nvSpPr>
        <p:spPr>
          <a:xfrm>
            <a:off x="5759359" y="1255816"/>
            <a:ext cx="5402747"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Prospective cohorts (n = 30)</a:t>
            </a:r>
          </a:p>
        </p:txBody>
      </p:sp>
      <p:sp>
        <p:nvSpPr>
          <p:cNvPr id="11" name="Rounded Rectangle 10">
            <a:extLst>
              <a:ext uri="{FF2B5EF4-FFF2-40B4-BE49-F238E27FC236}">
                <a16:creationId xmlns:a16="http://schemas.microsoft.com/office/drawing/2014/main" id="{9711E397-2A46-8A78-31AB-1319A7A4A3BC}"/>
              </a:ext>
            </a:extLst>
          </p:cNvPr>
          <p:cNvSpPr/>
          <p:nvPr/>
        </p:nvSpPr>
        <p:spPr>
          <a:xfrm>
            <a:off x="5759359" y="1664739"/>
            <a:ext cx="5402748"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Daily diary studies (n = 7)</a:t>
            </a:r>
          </a:p>
        </p:txBody>
      </p:sp>
      <p:sp>
        <p:nvSpPr>
          <p:cNvPr id="12" name="Rounded Rectangle 11">
            <a:extLst>
              <a:ext uri="{FF2B5EF4-FFF2-40B4-BE49-F238E27FC236}">
                <a16:creationId xmlns:a16="http://schemas.microsoft.com/office/drawing/2014/main" id="{CAC792E8-1190-B128-E63E-3C8B149585A5}"/>
              </a:ext>
            </a:extLst>
          </p:cNvPr>
          <p:cNvSpPr/>
          <p:nvPr/>
        </p:nvSpPr>
        <p:spPr>
          <a:xfrm>
            <a:off x="5759360" y="2073662"/>
            <a:ext cx="5402748"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Experimental (n = 3)</a:t>
            </a:r>
          </a:p>
        </p:txBody>
      </p:sp>
      <p:sp>
        <p:nvSpPr>
          <p:cNvPr id="13" name="Rounded Rectangle 12">
            <a:extLst>
              <a:ext uri="{FF2B5EF4-FFF2-40B4-BE49-F238E27FC236}">
                <a16:creationId xmlns:a16="http://schemas.microsoft.com/office/drawing/2014/main" id="{80E05AA4-4F90-9308-08DD-73095E168F6F}"/>
              </a:ext>
            </a:extLst>
          </p:cNvPr>
          <p:cNvSpPr/>
          <p:nvPr/>
        </p:nvSpPr>
        <p:spPr>
          <a:xfrm>
            <a:off x="5759348" y="2963587"/>
            <a:ext cx="5402749"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Adult chronic pain unspecified (n = 6) </a:t>
            </a:r>
          </a:p>
        </p:txBody>
      </p:sp>
      <p:sp>
        <p:nvSpPr>
          <p:cNvPr id="15" name="Rounded Rectangle 14">
            <a:extLst>
              <a:ext uri="{FF2B5EF4-FFF2-40B4-BE49-F238E27FC236}">
                <a16:creationId xmlns:a16="http://schemas.microsoft.com/office/drawing/2014/main" id="{67AED4A5-97F4-8931-7B86-45CDFEB5112B}"/>
              </a:ext>
            </a:extLst>
          </p:cNvPr>
          <p:cNvSpPr/>
          <p:nvPr/>
        </p:nvSpPr>
        <p:spPr>
          <a:xfrm>
            <a:off x="5759348" y="3399442"/>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Adult MSK [OA, RA, low back pain] (n = 9) </a:t>
            </a:r>
          </a:p>
        </p:txBody>
      </p:sp>
      <p:sp>
        <p:nvSpPr>
          <p:cNvPr id="16" name="Rounded Rectangle 15">
            <a:extLst>
              <a:ext uri="{FF2B5EF4-FFF2-40B4-BE49-F238E27FC236}">
                <a16:creationId xmlns:a16="http://schemas.microsoft.com/office/drawing/2014/main" id="{900F707D-07C8-F3A5-1228-B9B23465E818}"/>
              </a:ext>
            </a:extLst>
          </p:cNvPr>
          <p:cNvSpPr/>
          <p:nvPr/>
        </p:nvSpPr>
        <p:spPr>
          <a:xfrm>
            <a:off x="5759344" y="3837356"/>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Child chronic pain unspecified (n = 8)</a:t>
            </a:r>
          </a:p>
        </p:txBody>
      </p:sp>
      <p:sp>
        <p:nvSpPr>
          <p:cNvPr id="19" name="Rounded Rectangle 18">
            <a:extLst>
              <a:ext uri="{FF2B5EF4-FFF2-40B4-BE49-F238E27FC236}">
                <a16:creationId xmlns:a16="http://schemas.microsoft.com/office/drawing/2014/main" id="{A74B4E9E-1976-1C71-7E0C-D0B125BE2F6D}"/>
              </a:ext>
            </a:extLst>
          </p:cNvPr>
          <p:cNvSpPr/>
          <p:nvPr/>
        </p:nvSpPr>
        <p:spPr>
          <a:xfrm>
            <a:off x="5759356" y="5600794"/>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Parent/child dyads (24 studies; 10,004 participants*)</a:t>
            </a:r>
          </a:p>
        </p:txBody>
      </p:sp>
      <p:sp>
        <p:nvSpPr>
          <p:cNvPr id="21" name="Rounded Rectangle 20">
            <a:extLst>
              <a:ext uri="{FF2B5EF4-FFF2-40B4-BE49-F238E27FC236}">
                <a16:creationId xmlns:a16="http://schemas.microsoft.com/office/drawing/2014/main" id="{78191FEA-E723-E84F-D7AD-6B8DA9760653}"/>
              </a:ext>
            </a:extLst>
          </p:cNvPr>
          <p:cNvSpPr/>
          <p:nvPr/>
        </p:nvSpPr>
        <p:spPr>
          <a:xfrm>
            <a:off x="5759356" y="6056490"/>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Partners/patient dyads (18 studies; 3496 participants)</a:t>
            </a:r>
          </a:p>
        </p:txBody>
      </p:sp>
      <p:sp>
        <p:nvSpPr>
          <p:cNvPr id="24" name="Right Brace 23">
            <a:extLst>
              <a:ext uri="{FF2B5EF4-FFF2-40B4-BE49-F238E27FC236}">
                <a16:creationId xmlns:a16="http://schemas.microsoft.com/office/drawing/2014/main" id="{1886CE12-93A3-A8F5-3184-881A8825B86B}"/>
              </a:ext>
            </a:extLst>
          </p:cNvPr>
          <p:cNvSpPr/>
          <p:nvPr/>
        </p:nvSpPr>
        <p:spPr>
          <a:xfrm>
            <a:off x="4899462" y="3124154"/>
            <a:ext cx="486136" cy="1950993"/>
          </a:xfrm>
          <a:prstGeom prst="rightBrace">
            <a:avLst/>
          </a:prstGeom>
          <a:noFill/>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Right Brace 24">
            <a:extLst>
              <a:ext uri="{FF2B5EF4-FFF2-40B4-BE49-F238E27FC236}">
                <a16:creationId xmlns:a16="http://schemas.microsoft.com/office/drawing/2014/main" id="{014AC8A9-920D-BB05-9742-DE0272830813}"/>
              </a:ext>
            </a:extLst>
          </p:cNvPr>
          <p:cNvSpPr/>
          <p:nvPr/>
        </p:nvSpPr>
        <p:spPr>
          <a:xfrm>
            <a:off x="4899462" y="1313141"/>
            <a:ext cx="486136" cy="1640873"/>
          </a:xfrm>
          <a:prstGeom prst="rightBrace">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Right Brace 25">
            <a:extLst>
              <a:ext uri="{FF2B5EF4-FFF2-40B4-BE49-F238E27FC236}">
                <a16:creationId xmlns:a16="http://schemas.microsoft.com/office/drawing/2014/main" id="{69BA2682-B1A7-ED25-EC46-0E410C9A7A66}"/>
              </a:ext>
            </a:extLst>
          </p:cNvPr>
          <p:cNvSpPr/>
          <p:nvPr/>
        </p:nvSpPr>
        <p:spPr>
          <a:xfrm>
            <a:off x="4899462" y="5290505"/>
            <a:ext cx="486136" cy="1481295"/>
          </a:xfrm>
          <a:prstGeom prst="rightBrace">
            <a:avLst/>
          </a:prstGeom>
          <a:noFill/>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ounded Rectangle 2">
            <a:extLst>
              <a:ext uri="{FF2B5EF4-FFF2-40B4-BE49-F238E27FC236}">
                <a16:creationId xmlns:a16="http://schemas.microsoft.com/office/drawing/2014/main" id="{AF54163F-F503-002B-5A52-C91BE2B9C5D9}"/>
              </a:ext>
            </a:extLst>
          </p:cNvPr>
          <p:cNvSpPr/>
          <p:nvPr/>
        </p:nvSpPr>
        <p:spPr>
          <a:xfrm>
            <a:off x="5759357" y="6486244"/>
            <a:ext cx="5402751" cy="28555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Family (1 study; 233 participants)</a:t>
            </a:r>
          </a:p>
        </p:txBody>
      </p:sp>
      <p:sp>
        <p:nvSpPr>
          <p:cNvPr id="4" name="TextBox 3">
            <a:extLst>
              <a:ext uri="{FF2B5EF4-FFF2-40B4-BE49-F238E27FC236}">
                <a16:creationId xmlns:a16="http://schemas.microsoft.com/office/drawing/2014/main" id="{52F9DFBD-345E-9309-C1E6-70F63BC3FA2A}"/>
              </a:ext>
            </a:extLst>
          </p:cNvPr>
          <p:cNvSpPr txBox="1"/>
          <p:nvPr/>
        </p:nvSpPr>
        <p:spPr>
          <a:xfrm>
            <a:off x="1727039" y="4825786"/>
            <a:ext cx="263902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*where totals were given</a:t>
            </a:r>
          </a:p>
        </p:txBody>
      </p:sp>
      <p:sp>
        <p:nvSpPr>
          <p:cNvPr id="10" name="Rounded Rectangle 9">
            <a:extLst>
              <a:ext uri="{FF2B5EF4-FFF2-40B4-BE49-F238E27FC236}">
                <a16:creationId xmlns:a16="http://schemas.microsoft.com/office/drawing/2014/main" id="{CBACA78D-4479-AA43-B7DA-F900C7CFBDD9}"/>
              </a:ext>
            </a:extLst>
          </p:cNvPr>
          <p:cNvSpPr/>
          <p:nvPr/>
        </p:nvSpPr>
        <p:spPr>
          <a:xfrm>
            <a:off x="5759348" y="2479660"/>
            <a:ext cx="5402748" cy="2855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RCTs/pilot studies (n = 3)</a:t>
            </a:r>
          </a:p>
        </p:txBody>
      </p:sp>
      <p:sp>
        <p:nvSpPr>
          <p:cNvPr id="23" name="Rounded Rectangle 22">
            <a:extLst>
              <a:ext uri="{FF2B5EF4-FFF2-40B4-BE49-F238E27FC236}">
                <a16:creationId xmlns:a16="http://schemas.microsoft.com/office/drawing/2014/main" id="{FCCC5DE4-6AF1-6F7D-29F2-483A06A275DD}"/>
              </a:ext>
            </a:extLst>
          </p:cNvPr>
          <p:cNvSpPr/>
          <p:nvPr/>
        </p:nvSpPr>
        <p:spPr>
          <a:xfrm>
            <a:off x="5759344" y="4289277"/>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Child abdominal pain (n = 3)</a:t>
            </a:r>
          </a:p>
        </p:txBody>
      </p:sp>
      <p:sp>
        <p:nvSpPr>
          <p:cNvPr id="27" name="Rounded Rectangle 26">
            <a:extLst>
              <a:ext uri="{FF2B5EF4-FFF2-40B4-BE49-F238E27FC236}">
                <a16:creationId xmlns:a16="http://schemas.microsoft.com/office/drawing/2014/main" id="{D9DC5462-7418-4909-5566-1C1C095C5D6B}"/>
              </a:ext>
            </a:extLst>
          </p:cNvPr>
          <p:cNvSpPr/>
          <p:nvPr/>
        </p:nvSpPr>
        <p:spPr>
          <a:xfrm>
            <a:off x="5759344" y="4732621"/>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Child post-surgical pain (n = 5)</a:t>
            </a:r>
          </a:p>
        </p:txBody>
      </p:sp>
      <p:sp>
        <p:nvSpPr>
          <p:cNvPr id="28" name="Rounded Rectangle 27">
            <a:extLst>
              <a:ext uri="{FF2B5EF4-FFF2-40B4-BE49-F238E27FC236}">
                <a16:creationId xmlns:a16="http://schemas.microsoft.com/office/drawing/2014/main" id="{EC8F9AA0-EFB0-6524-AD23-0729C3493E0F}"/>
              </a:ext>
            </a:extLst>
          </p:cNvPr>
          <p:cNvSpPr/>
          <p:nvPr/>
        </p:nvSpPr>
        <p:spPr>
          <a:xfrm>
            <a:off x="5759343" y="5148467"/>
            <a:ext cx="5402750" cy="285556"/>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Child headache/migraine (n = 4)</a:t>
            </a:r>
          </a:p>
        </p:txBody>
      </p:sp>
      <p:sp>
        <p:nvSpPr>
          <p:cNvPr id="17" name="TextBox 16">
            <a:extLst>
              <a:ext uri="{FF2B5EF4-FFF2-40B4-BE49-F238E27FC236}">
                <a16:creationId xmlns:a16="http://schemas.microsoft.com/office/drawing/2014/main" id="{626D15E4-DDAB-AFED-9985-629EF156A487}"/>
              </a:ext>
            </a:extLst>
          </p:cNvPr>
          <p:cNvSpPr txBox="1"/>
          <p:nvPr/>
        </p:nvSpPr>
        <p:spPr>
          <a:xfrm>
            <a:off x="1567405" y="6525579"/>
            <a:ext cx="1804726"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libri" panose="020F0502020204030204"/>
                <a:ea typeface="+mn-ea"/>
                <a:cs typeface="+mn-cs"/>
              </a:rPr>
              <a:t>*where totals were stated</a:t>
            </a: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806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EF4B-8A4B-0D7F-E7AB-12A3DDCFA75C}"/>
              </a:ext>
            </a:extLst>
          </p:cNvPr>
          <p:cNvSpPr>
            <a:spLocks noGrp="1"/>
          </p:cNvSpPr>
          <p:nvPr>
            <p:ph type="title"/>
          </p:nvPr>
        </p:nvSpPr>
        <p:spPr>
          <a:xfrm>
            <a:off x="838200" y="86200"/>
            <a:ext cx="10515600" cy="1325563"/>
          </a:xfrm>
        </p:spPr>
        <p:txBody>
          <a:bodyPr/>
          <a:lstStyle/>
          <a:p>
            <a:r>
              <a:rPr lang="en-US" b="1" dirty="0"/>
              <a:t>Family review – key findings</a:t>
            </a:r>
          </a:p>
        </p:txBody>
      </p:sp>
      <p:pic>
        <p:nvPicPr>
          <p:cNvPr id="5" name="Picture 4" descr="Icon&#10;&#10;Description automatically generated">
            <a:extLst>
              <a:ext uri="{FF2B5EF4-FFF2-40B4-BE49-F238E27FC236}">
                <a16:creationId xmlns:a16="http://schemas.microsoft.com/office/drawing/2014/main" id="{895B73F6-2EB2-F9BE-81C8-D780EA519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7234" y="313442"/>
            <a:ext cx="1784644" cy="602317"/>
          </a:xfrm>
          <a:prstGeom prst="rect">
            <a:avLst/>
          </a:prstGeom>
        </p:spPr>
      </p:pic>
      <p:cxnSp>
        <p:nvCxnSpPr>
          <p:cNvPr id="14" name="Straight Connector 13">
            <a:extLst>
              <a:ext uri="{FF2B5EF4-FFF2-40B4-BE49-F238E27FC236}">
                <a16:creationId xmlns:a16="http://schemas.microsoft.com/office/drawing/2014/main" id="{0D09F27E-F937-6FBF-4F00-6C24FC79E3CF}"/>
              </a:ext>
            </a:extLst>
          </p:cNvPr>
          <p:cNvCxnSpPr/>
          <p:nvPr/>
        </p:nvCxnSpPr>
        <p:spPr>
          <a:xfrm>
            <a:off x="838200" y="1143000"/>
            <a:ext cx="10091356"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838CA0D5-0526-6EB3-1FFB-D3F1096AD7F4}"/>
              </a:ext>
            </a:extLst>
          </p:cNvPr>
          <p:cNvGrpSpPr/>
          <p:nvPr/>
        </p:nvGrpSpPr>
        <p:grpSpPr>
          <a:xfrm>
            <a:off x="1599561" y="1530938"/>
            <a:ext cx="3528000" cy="5093792"/>
            <a:chOff x="3219689" y="2196158"/>
            <a:chExt cx="3528000" cy="4123618"/>
          </a:xfrm>
        </p:grpSpPr>
        <p:sp>
          <p:nvSpPr>
            <p:cNvPr id="26" name="Rounded Rectangle 25">
              <a:extLst>
                <a:ext uri="{FF2B5EF4-FFF2-40B4-BE49-F238E27FC236}">
                  <a16:creationId xmlns:a16="http://schemas.microsoft.com/office/drawing/2014/main" id="{E009DE92-4E8F-154C-A72F-76D8601C3398}"/>
                </a:ext>
              </a:extLst>
            </p:cNvPr>
            <p:cNvSpPr/>
            <p:nvPr/>
          </p:nvSpPr>
          <p:spPr>
            <a:xfrm>
              <a:off x="3219689" y="2196158"/>
              <a:ext cx="3528000" cy="4123618"/>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724DE881-CB85-BF61-98C4-424FDAAE7497}"/>
                </a:ext>
              </a:extLst>
            </p:cNvPr>
            <p:cNvSpPr txBox="1"/>
            <p:nvPr/>
          </p:nvSpPr>
          <p:spPr>
            <a:xfrm>
              <a:off x="3797980" y="2283641"/>
              <a:ext cx="2371418" cy="29898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Parental mental health</a:t>
              </a:r>
            </a:p>
          </p:txBody>
        </p:sp>
        <p:sp>
          <p:nvSpPr>
            <p:cNvPr id="35" name="TextBox 34">
              <a:extLst>
                <a:ext uri="{FF2B5EF4-FFF2-40B4-BE49-F238E27FC236}">
                  <a16:creationId xmlns:a16="http://schemas.microsoft.com/office/drawing/2014/main" id="{4290980F-60FE-E3A8-E186-C4763EAA555B}"/>
                </a:ext>
              </a:extLst>
            </p:cNvPr>
            <p:cNvSpPr txBox="1"/>
            <p:nvPr/>
          </p:nvSpPr>
          <p:spPr>
            <a:xfrm>
              <a:off x="3316934" y="2579176"/>
              <a:ext cx="3430755" cy="2466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effect of parent anxiety, depression or distress on child’s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 studies / 4942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Mixed findings – </a:t>
              </a:r>
              <a:r>
                <a:rPr kumimoji="0" lang="en-US" sz="1800" b="1" i="0" u="sng"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parental anxiety </a:t>
              </a: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associated with worse child pain outcomes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but no effect of parental depression.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Effect of ‘distress’ unclear.</a:t>
              </a:r>
            </a:p>
          </p:txBody>
        </p:sp>
      </p:grpSp>
      <p:grpSp>
        <p:nvGrpSpPr>
          <p:cNvPr id="41" name="Group 40">
            <a:extLst>
              <a:ext uri="{FF2B5EF4-FFF2-40B4-BE49-F238E27FC236}">
                <a16:creationId xmlns:a16="http://schemas.microsoft.com/office/drawing/2014/main" id="{564E36ED-0535-48AD-1D2F-F1F361A22B75}"/>
              </a:ext>
            </a:extLst>
          </p:cNvPr>
          <p:cNvGrpSpPr/>
          <p:nvPr/>
        </p:nvGrpSpPr>
        <p:grpSpPr>
          <a:xfrm>
            <a:off x="5703840" y="1530938"/>
            <a:ext cx="3528000" cy="5093792"/>
            <a:chOff x="6098891" y="1993926"/>
            <a:chExt cx="3528000" cy="5093792"/>
          </a:xfrm>
        </p:grpSpPr>
        <p:sp>
          <p:nvSpPr>
            <p:cNvPr id="27" name="Rounded Rectangle 26">
              <a:extLst>
                <a:ext uri="{FF2B5EF4-FFF2-40B4-BE49-F238E27FC236}">
                  <a16:creationId xmlns:a16="http://schemas.microsoft.com/office/drawing/2014/main" id="{2262383D-8364-4EB6-12AB-049E888BDE23}"/>
                </a:ext>
              </a:extLst>
            </p:cNvPr>
            <p:cNvSpPr/>
            <p:nvPr/>
          </p:nvSpPr>
          <p:spPr>
            <a:xfrm>
              <a:off x="6098891" y="1993926"/>
              <a:ext cx="3528000" cy="509379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55EA684D-9428-F56A-B7A5-09122DDD6AF9}"/>
                </a:ext>
              </a:extLst>
            </p:cNvPr>
            <p:cNvSpPr txBox="1"/>
            <p:nvPr/>
          </p:nvSpPr>
          <p:spPr>
            <a:xfrm>
              <a:off x="6619633" y="2097726"/>
              <a:ext cx="248651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Parental catastrophising</a:t>
              </a:r>
            </a:p>
          </p:txBody>
        </p:sp>
        <p:sp>
          <p:nvSpPr>
            <p:cNvPr id="36" name="TextBox 35">
              <a:extLst>
                <a:ext uri="{FF2B5EF4-FFF2-40B4-BE49-F238E27FC236}">
                  <a16:creationId xmlns:a16="http://schemas.microsoft.com/office/drawing/2014/main" id="{20F1B139-7BA8-83DF-0C2A-D75BC10CE757}"/>
                </a:ext>
              </a:extLst>
            </p:cNvPr>
            <p:cNvSpPr txBox="1"/>
            <p:nvPr/>
          </p:nvSpPr>
          <p:spPr>
            <a:xfrm>
              <a:off x="6158212" y="2467058"/>
              <a:ext cx="3468679" cy="37548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effect of parent catastrophising on child’s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7 studies / 1684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Strong evidence that </a:t>
              </a: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parent catastrophising is associated with worse pain outcomes for child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across pain conditions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One study highlights the importance of diagnostic uncertainty in the formation of parent catastrophising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72478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06695FF-C598-8EC4-30A7-F5F7E1D060E3}"/>
              </a:ext>
            </a:extLst>
          </p:cNvPr>
          <p:cNvGrpSpPr/>
          <p:nvPr/>
        </p:nvGrpSpPr>
        <p:grpSpPr>
          <a:xfrm>
            <a:off x="3666393" y="1690688"/>
            <a:ext cx="3528000" cy="5093791"/>
            <a:chOff x="340487" y="1993929"/>
            <a:chExt cx="3528000" cy="5093791"/>
          </a:xfrm>
        </p:grpSpPr>
        <p:sp>
          <p:nvSpPr>
            <p:cNvPr id="5" name="Rounded Rectangle 24">
              <a:extLst>
                <a:ext uri="{FF2B5EF4-FFF2-40B4-BE49-F238E27FC236}">
                  <a16:creationId xmlns:a16="http://schemas.microsoft.com/office/drawing/2014/main" id="{759E2BD7-9B0E-44E8-0C71-4F57721BEF1F}"/>
                </a:ext>
              </a:extLst>
            </p:cNvPr>
            <p:cNvSpPr/>
            <p:nvPr/>
          </p:nvSpPr>
          <p:spPr>
            <a:xfrm>
              <a:off x="340487" y="1993929"/>
              <a:ext cx="3528000" cy="509379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B70F9A8-F3FE-5540-90D0-87A6788D6EC5}"/>
                </a:ext>
              </a:extLst>
            </p:cNvPr>
            <p:cNvSpPr txBox="1"/>
            <p:nvPr/>
          </p:nvSpPr>
          <p:spPr>
            <a:xfrm>
              <a:off x="587413" y="2101994"/>
              <a:ext cx="280782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Partner support behaviours</a:t>
              </a:r>
            </a:p>
          </p:txBody>
        </p:sp>
        <p:sp>
          <p:nvSpPr>
            <p:cNvPr id="7" name="TextBox 6">
              <a:extLst>
                <a:ext uri="{FF2B5EF4-FFF2-40B4-BE49-F238E27FC236}">
                  <a16:creationId xmlns:a16="http://schemas.microsoft.com/office/drawing/2014/main" id="{F7D66E35-140F-EC6B-D48E-E2C57E98A4B0}"/>
                </a:ext>
              </a:extLst>
            </p:cNvPr>
            <p:cNvSpPr txBox="1"/>
            <p:nvPr/>
          </p:nvSpPr>
          <p:spPr>
            <a:xfrm>
              <a:off x="455095" y="2467060"/>
              <a:ext cx="3298785"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effect of partner support behaviour on persons’ pain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11 studies / 2045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Autonomous, protective, and emotional support associated with better pain outcomes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Punishing or reinforcing behaviours associated with increased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8" name="Title 7">
            <a:extLst>
              <a:ext uri="{FF2B5EF4-FFF2-40B4-BE49-F238E27FC236}">
                <a16:creationId xmlns:a16="http://schemas.microsoft.com/office/drawing/2014/main" id="{FAD193D8-7901-42BF-BF47-E95CFD37198D}"/>
              </a:ext>
            </a:extLst>
          </p:cNvPr>
          <p:cNvSpPr>
            <a:spLocks noGrp="1"/>
          </p:cNvSpPr>
          <p:nvPr>
            <p:ph type="title" idx="4294967295"/>
          </p:nvPr>
        </p:nvSpPr>
        <p:spPr>
          <a:xfrm>
            <a:off x="0" y="365125"/>
            <a:ext cx="10515600" cy="1325563"/>
          </a:xfrm>
        </p:spPr>
        <p:txBody>
          <a:bodyPr/>
          <a:lstStyle/>
          <a:p>
            <a:pPr algn="ctr"/>
            <a:r>
              <a:rPr lang="en-GB" dirty="0"/>
              <a:t>Partners</a:t>
            </a:r>
          </a:p>
        </p:txBody>
      </p:sp>
      <p:sp>
        <p:nvSpPr>
          <p:cNvPr id="2" name="Speech Bubble: Oval 1">
            <a:extLst>
              <a:ext uri="{FF2B5EF4-FFF2-40B4-BE49-F238E27FC236}">
                <a16:creationId xmlns:a16="http://schemas.microsoft.com/office/drawing/2014/main" id="{83BE1285-90A5-C9DB-7454-3634BDEA59D5}"/>
              </a:ext>
            </a:extLst>
          </p:cNvPr>
          <p:cNvSpPr/>
          <p:nvPr/>
        </p:nvSpPr>
        <p:spPr>
          <a:xfrm>
            <a:off x="7441319" y="1417738"/>
            <a:ext cx="3791539" cy="23908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Operant model: solicitous (expressions of concern, support, and help) thought to ‘reinforce’ pain behaviours???</a:t>
            </a:r>
          </a:p>
        </p:txBody>
      </p:sp>
      <p:pic>
        <p:nvPicPr>
          <p:cNvPr id="3" name="Picture 2">
            <a:extLst>
              <a:ext uri="{FF2B5EF4-FFF2-40B4-BE49-F238E27FC236}">
                <a16:creationId xmlns:a16="http://schemas.microsoft.com/office/drawing/2014/main" id="{65521378-CB00-8CFC-A688-B0467BFD8A62}"/>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56329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DB00-664B-7D79-7C26-35836E025E1C}"/>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E98535E2-52EE-C8D4-E7E7-874DE3606E70}"/>
              </a:ext>
            </a:extLst>
          </p:cNvPr>
          <p:cNvSpPr>
            <a:spLocks noGrp="1"/>
          </p:cNvSpPr>
          <p:nvPr>
            <p:ph idx="1"/>
          </p:nvPr>
        </p:nvSpPr>
        <p:spPr/>
        <p:txBody>
          <a:bodyPr/>
          <a:lstStyle/>
          <a:p>
            <a:endParaRPr lang="en-GB" dirty="0"/>
          </a:p>
          <a:p>
            <a:r>
              <a:rPr lang="en-GB" dirty="0"/>
              <a:t>Partners and parents impact on pain perception, pain behaviours and pain experiences (transitions and impact)</a:t>
            </a:r>
          </a:p>
          <a:p>
            <a:r>
              <a:rPr lang="en-GB" dirty="0"/>
              <a:t>There is robust evidence that worry, perceived threat, and avoidance play a negative role</a:t>
            </a:r>
          </a:p>
          <a:p>
            <a:r>
              <a:rPr lang="en-GB" dirty="0"/>
              <a:t>Research on partners is scarce and theoretically poor.</a:t>
            </a:r>
          </a:p>
          <a:p>
            <a:endParaRPr lang="en-GB" dirty="0"/>
          </a:p>
          <a:p>
            <a:endParaRPr lang="en-GB" dirty="0"/>
          </a:p>
        </p:txBody>
      </p:sp>
      <p:pic>
        <p:nvPicPr>
          <p:cNvPr id="4" name="Picture 3">
            <a:extLst>
              <a:ext uri="{FF2B5EF4-FFF2-40B4-BE49-F238E27FC236}">
                <a16:creationId xmlns:a16="http://schemas.microsoft.com/office/drawing/2014/main" id="{E33DF9F8-0067-6C10-126D-BD4CC755BEEB}"/>
              </a:ext>
            </a:extLst>
          </p:cNvPr>
          <p:cNvPicPr>
            <a:picLocks noChangeAspect="1"/>
          </p:cNvPicPr>
          <p:nvPr/>
        </p:nvPicPr>
        <p:blipFill>
          <a:blip r:embed="rId2"/>
          <a:stretch>
            <a:fillRect/>
          </a:stretch>
        </p:blipFill>
        <p:spPr>
          <a:xfrm>
            <a:off x="9367653" y="243448"/>
            <a:ext cx="2671947" cy="875178"/>
          </a:xfrm>
          <a:prstGeom prst="rect">
            <a:avLst/>
          </a:prstGeom>
        </p:spPr>
      </p:pic>
    </p:spTree>
    <p:extLst>
      <p:ext uri="{BB962C8B-B14F-4D97-AF65-F5344CB8AC3E}">
        <p14:creationId xmlns:p14="http://schemas.microsoft.com/office/powerpoint/2010/main" val="1827607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1415</Words>
  <Application>Microsoft Office PowerPoint</Application>
  <PresentationFormat>Widescreen</PresentationFormat>
  <Paragraphs>237</Paragraphs>
  <Slides>24</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Calibri</vt:lpstr>
      <vt:lpstr>Calibri Light</vt:lpstr>
      <vt:lpstr>Nexus Sans Pro</vt:lpstr>
      <vt:lpstr>Nexus Serif Pro</vt:lpstr>
      <vt:lpstr>Office Theme</vt:lpstr>
      <vt:lpstr>1_Office Theme</vt:lpstr>
      <vt:lpstr>2_Office Theme</vt:lpstr>
      <vt:lpstr>Interpersonal factors and their impact on pain transitions</vt:lpstr>
      <vt:lpstr>Some definitions</vt:lpstr>
      <vt:lpstr>PowerPoint Presentation</vt:lpstr>
      <vt:lpstr>A series of rapid reviews</vt:lpstr>
      <vt:lpstr>Parents and Children Living with Pain</vt:lpstr>
      <vt:lpstr>Family review</vt:lpstr>
      <vt:lpstr>Family review – key findings</vt:lpstr>
      <vt:lpstr>Partners</vt:lpstr>
      <vt:lpstr>Conclusions</vt:lpstr>
      <vt:lpstr>Can clinicians ‘intervene’?</vt:lpstr>
      <vt:lpstr>Clinician review</vt:lpstr>
      <vt:lpstr>Clinician review – key findings</vt:lpstr>
      <vt:lpstr>What is reassurance?</vt:lpstr>
      <vt:lpstr>Definition from Linton et al., Pain, 2008</vt:lpstr>
      <vt:lpstr>What is reassurance made of?</vt:lpstr>
      <vt:lpstr>Our main body of work:  mixed methods</vt:lpstr>
      <vt:lpstr>What have patients told  us about reassurance?</vt:lpstr>
      <vt:lpstr>What have clinicians told  us about reassurance?</vt:lpstr>
      <vt:lpstr>Quantitative prospective studies</vt:lpstr>
      <vt:lpstr>Consultation-based Reassurance for LBP Questionnaire</vt:lpstr>
      <vt:lpstr>PowerPoint Presentation</vt:lpstr>
      <vt:lpstr>Conclusion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factors and their impact on pain transitions</dc:title>
  <dc:creator>Tamar</dc:creator>
  <cp:lastModifiedBy>Tamar</cp:lastModifiedBy>
  <cp:revision>8</cp:revision>
  <dcterms:created xsi:type="dcterms:W3CDTF">2023-11-06T15:55:23Z</dcterms:created>
  <dcterms:modified xsi:type="dcterms:W3CDTF">2023-11-20T10:27:34Z</dcterms:modified>
</cp:coreProperties>
</file>